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72" r:id="rId9"/>
    <p:sldId id="274" r:id="rId10"/>
    <p:sldId id="276" r:id="rId11"/>
    <p:sldId id="270" r:id="rId12"/>
    <p:sldId id="273" r:id="rId13"/>
    <p:sldId id="263" r:id="rId14"/>
    <p:sldId id="264" r:id="rId15"/>
    <p:sldId id="265" r:id="rId16"/>
    <p:sldId id="266" r:id="rId17"/>
  </p:sldIdLst>
  <p:sldSz cx="18288000" cy="10287000"/>
  <p:notesSz cx="6858000" cy="9144000"/>
  <p:embeddedFontLst>
    <p:embeddedFont>
      <p:font typeface="Bodoni FLF" panose="020B0604020202020204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Cooper Hewitt" panose="020B0604020202020204" charset="0"/>
      <p:regular r:id="rId24"/>
    </p:embeddedFont>
    <p:embeddedFont>
      <p:font typeface="Cooper Hewitt Bold" panose="020B0604020202020204" charset="0"/>
      <p:regular r:id="rId25"/>
    </p:embeddedFont>
    <p:embeddedFont>
      <p:font typeface="Cooper Hewitt Heavy" panose="020B0604020202020204" charset="0"/>
      <p:regular r:id="rId26"/>
    </p:embeddedFont>
    <p:embeddedFont>
      <p:font typeface="Open Sans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41992" y="-3217188"/>
            <a:ext cx="7704864" cy="16187412"/>
            <a:chOff x="0" y="0"/>
            <a:chExt cx="10273152" cy="21583216"/>
          </a:xfrm>
        </p:grpSpPr>
        <p:sp>
          <p:nvSpPr>
            <p:cNvPr id="3" name="AutoShape 3"/>
            <p:cNvSpPr/>
            <p:nvPr/>
          </p:nvSpPr>
          <p:spPr>
            <a:xfrm rot="-6233333">
              <a:off x="-2962516" y="10620281"/>
              <a:ext cx="15870831" cy="5257133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4" name="AutoShape 4"/>
            <p:cNvSpPr/>
            <p:nvPr/>
          </p:nvSpPr>
          <p:spPr>
            <a:xfrm rot="-4110353">
              <a:off x="-2754669" y="5813593"/>
              <a:ext cx="15782491" cy="4825983"/>
            </a:xfrm>
            <a:prstGeom prst="rect">
              <a:avLst/>
            </a:prstGeom>
            <a:solidFill>
              <a:srgbClr val="C3EBE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72690" y="2079145"/>
            <a:ext cx="16221246" cy="6128710"/>
            <a:chOff x="0" y="0"/>
            <a:chExt cx="21628328" cy="817161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21628328" cy="8171613"/>
              <a:chOff x="0" y="0"/>
              <a:chExt cx="18007674" cy="680365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8007674" cy="6803658"/>
              </a:xfrm>
              <a:custGeom>
                <a:avLst/>
                <a:gdLst/>
                <a:ahLst/>
                <a:cxnLst/>
                <a:rect l="l" t="t" r="r" b="b"/>
                <a:pathLst>
                  <a:path w="18007674" h="6803658">
                    <a:moveTo>
                      <a:pt x="0" y="0"/>
                    </a:moveTo>
                    <a:lnTo>
                      <a:pt x="0" y="6803658"/>
                    </a:lnTo>
                    <a:lnTo>
                      <a:pt x="18007674" y="6803658"/>
                    </a:lnTo>
                    <a:lnTo>
                      <a:pt x="18007674" y="0"/>
                    </a:lnTo>
                    <a:lnTo>
                      <a:pt x="0" y="0"/>
                    </a:lnTo>
                    <a:close/>
                    <a:moveTo>
                      <a:pt x="17946714" y="6742698"/>
                    </a:moveTo>
                    <a:lnTo>
                      <a:pt x="59690" y="6742698"/>
                    </a:lnTo>
                    <a:lnTo>
                      <a:pt x="59690" y="59690"/>
                    </a:lnTo>
                    <a:lnTo>
                      <a:pt x="17946714" y="59690"/>
                    </a:lnTo>
                    <a:lnTo>
                      <a:pt x="17946714" y="6742698"/>
                    </a:lnTo>
                    <a:close/>
                  </a:path>
                </a:pathLst>
              </a:custGeom>
              <a:solidFill>
                <a:srgbClr val="FAFEFF"/>
              </a:solidFill>
            </p:spPr>
          </p:sp>
        </p:grpSp>
        <p:sp>
          <p:nvSpPr>
            <p:cNvPr id="8" name="TextBox 8"/>
            <p:cNvSpPr txBox="1"/>
            <p:nvPr/>
          </p:nvSpPr>
          <p:spPr>
            <a:xfrm>
              <a:off x="1796584" y="435372"/>
              <a:ext cx="18035160" cy="7169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400"/>
                </a:lnSpc>
              </a:pPr>
              <a:r>
                <a:rPr lang="en-US" sz="10400" spc="-104" dirty="0" err="1">
                  <a:solidFill>
                    <a:srgbClr val="C3EBE2"/>
                  </a:solidFill>
                  <a:latin typeface="Cooper Hewitt Heavy"/>
                </a:rPr>
                <a:t>BeamApp</a:t>
              </a:r>
              <a:endParaRPr lang="en-US" sz="10400" spc="-104" dirty="0">
                <a:solidFill>
                  <a:srgbClr val="C3EBE2"/>
                </a:solidFill>
                <a:latin typeface="Cooper Hewitt Heavy"/>
              </a:endParaRPr>
            </a:p>
            <a:p>
              <a:pPr algn="ctr">
                <a:lnSpc>
                  <a:spcPts val="10400"/>
                </a:lnSpc>
              </a:pPr>
              <a:endParaRPr lang="en-US" sz="10400" spc="-104" dirty="0">
                <a:solidFill>
                  <a:srgbClr val="C3EBE2"/>
                </a:solidFill>
                <a:latin typeface="Cooper Hewitt Heavy"/>
              </a:endParaRPr>
            </a:p>
            <a:p>
              <a:pPr algn="ctr">
                <a:lnSpc>
                  <a:spcPts val="10400"/>
                </a:lnSpc>
              </a:pPr>
              <a:r>
                <a:rPr lang="en-US" sz="10400" spc="-104" dirty="0" err="1">
                  <a:solidFill>
                    <a:srgbClr val="C3EBE2"/>
                  </a:solidFill>
                  <a:latin typeface="Bodoni FLF"/>
                </a:rPr>
                <a:t>Aplicativo</a:t>
              </a:r>
              <a:r>
                <a:rPr lang="en-US" sz="10400" spc="-104" dirty="0">
                  <a:solidFill>
                    <a:srgbClr val="C3EBE2"/>
                  </a:solidFill>
                  <a:latin typeface="Bodoni FLF"/>
                </a:rPr>
                <a:t> para </a:t>
              </a:r>
              <a:r>
                <a:rPr lang="en-US" sz="10400" spc="-104" dirty="0" err="1">
                  <a:solidFill>
                    <a:srgbClr val="C3EBE2"/>
                  </a:solidFill>
                  <a:latin typeface="Bodoni FLF"/>
                </a:rPr>
                <a:t>cálculo</a:t>
              </a:r>
              <a:r>
                <a:rPr lang="en-US" sz="10400" spc="-104" dirty="0">
                  <a:solidFill>
                    <a:srgbClr val="C3EBE2"/>
                  </a:solidFill>
                  <a:latin typeface="Bodoni FLF"/>
                </a:rPr>
                <a:t> de </a:t>
              </a:r>
              <a:r>
                <a:rPr lang="en-US" sz="10400" spc="-104" dirty="0" err="1">
                  <a:solidFill>
                    <a:srgbClr val="C3EBE2"/>
                  </a:solidFill>
                  <a:latin typeface="Bodoni FLF"/>
                </a:rPr>
                <a:t>flexão</a:t>
              </a:r>
              <a:r>
                <a:rPr lang="en-US" sz="10400" spc="-104" dirty="0">
                  <a:solidFill>
                    <a:srgbClr val="C3EBE2"/>
                  </a:solidFill>
                  <a:latin typeface="Bodoni FLF"/>
                </a:rPr>
                <a:t> de </a:t>
              </a:r>
              <a:r>
                <a:rPr lang="en-US" sz="10400" spc="-104" dirty="0" err="1">
                  <a:solidFill>
                    <a:srgbClr val="C3EBE2"/>
                  </a:solidFill>
                  <a:latin typeface="Bodoni FLF"/>
                </a:rPr>
                <a:t>vigas</a:t>
              </a:r>
              <a:endParaRPr lang="en-US" sz="10400" spc="-104" dirty="0">
                <a:solidFill>
                  <a:srgbClr val="C3EBE2"/>
                </a:solidFill>
                <a:latin typeface="Bodoni FLF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6246" y="-2453003"/>
            <a:ext cx="8980348" cy="15100011"/>
            <a:chOff x="0" y="0"/>
            <a:chExt cx="11973797" cy="20133348"/>
          </a:xfrm>
        </p:grpSpPr>
        <p:sp>
          <p:nvSpPr>
            <p:cNvPr id="3" name="AutoShape 3"/>
            <p:cNvSpPr/>
            <p:nvPr/>
          </p:nvSpPr>
          <p:spPr>
            <a:xfrm rot="4388310">
              <a:off x="-1616649" y="4113567"/>
              <a:ext cx="12746201" cy="5593553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4" name="AutoShape 4"/>
            <p:cNvSpPr/>
            <p:nvPr/>
          </p:nvSpPr>
          <p:spPr>
            <a:xfrm rot="6645069">
              <a:off x="-1482085" y="8310881"/>
              <a:ext cx="14937967" cy="7144614"/>
            </a:xfrm>
            <a:prstGeom prst="rect">
              <a:avLst/>
            </a:pr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  <p:sp>
        <p:nvSpPr>
          <p:cNvPr id="26" name="TextBox 8">
            <a:extLst>
              <a:ext uri="{FF2B5EF4-FFF2-40B4-BE49-F238E27FC236}">
                <a16:creationId xmlns:a16="http://schemas.microsoft.com/office/drawing/2014/main" id="{F499F0DC-2C39-4B52-8359-3211DB59517D}"/>
              </a:ext>
            </a:extLst>
          </p:cNvPr>
          <p:cNvSpPr txBox="1"/>
          <p:nvPr/>
        </p:nvSpPr>
        <p:spPr>
          <a:xfrm>
            <a:off x="275207" y="647700"/>
            <a:ext cx="15363001" cy="140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240" normalizeH="0" baseline="0" noProof="0" dirty="0" err="1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Hewitt Heavy"/>
                <a:ea typeface="+mn-ea"/>
                <a:cs typeface="+mn-cs"/>
              </a:rPr>
              <a:t>Exemplos</a:t>
            </a:r>
            <a:endParaRPr kumimoji="0" lang="en-US" sz="11500" b="1" i="0" u="none" strike="noStrike" kern="1200" cap="none" spc="24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oper Hewitt Heavy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4C4CF2-EC16-4A7F-84EE-DFF82BCDF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7" y="2729754"/>
            <a:ext cx="3410500" cy="7200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297A8C-7662-4D1D-9849-C3E0BD080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374" y="2729754"/>
            <a:ext cx="3410500" cy="7200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E4C5BF8-BB9E-4182-AC19-FFB907345C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541" y="2726960"/>
            <a:ext cx="3410500" cy="7200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F621B8E-8A09-486E-B6B3-C42F067700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708" y="2726960"/>
            <a:ext cx="3410500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8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6246" y="-2453003"/>
            <a:ext cx="8980348" cy="15100011"/>
            <a:chOff x="0" y="0"/>
            <a:chExt cx="11973797" cy="20133348"/>
          </a:xfrm>
        </p:grpSpPr>
        <p:sp>
          <p:nvSpPr>
            <p:cNvPr id="3" name="AutoShape 3"/>
            <p:cNvSpPr/>
            <p:nvPr/>
          </p:nvSpPr>
          <p:spPr>
            <a:xfrm rot="4388310">
              <a:off x="-1616649" y="4113567"/>
              <a:ext cx="12746201" cy="5593553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4" name="AutoShape 4"/>
            <p:cNvSpPr/>
            <p:nvPr/>
          </p:nvSpPr>
          <p:spPr>
            <a:xfrm rot="6645069">
              <a:off x="-1482085" y="8310881"/>
              <a:ext cx="14937967" cy="7144614"/>
            </a:xfrm>
            <a:prstGeom prst="rect">
              <a:avLst/>
            </a:pr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1B13B969-6B1C-4291-A653-8C1F3B144296}"/>
                  </a:ext>
                </a:extLst>
              </p:cNvPr>
              <p:cNvSpPr/>
              <p:nvPr/>
            </p:nvSpPr>
            <p:spPr>
              <a:xfrm>
                <a:off x="566056" y="2729754"/>
                <a:ext cx="10462074" cy="22697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𝑭𝒙</m:t>
                          </m:r>
                        </m:e>
                      </m:nary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                       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𝑭𝒙</m:t>
                          </m:r>
                        </m:e>
                      </m:nary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32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Ax</a:t>
                </a:r>
                <a:r>
                  <a:rPr kumimoji="0" lang="pt-BR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= 0                                  </a:t>
                </a:r>
                <a:r>
                  <a:rPr kumimoji="0" lang="pt-BR" sz="32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Ay+By</a:t>
                </a:r>
                <a:r>
                  <a:rPr kumimoji="0" lang="pt-BR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+mn-ea"/>
                    <a:cs typeface="+mn-cs"/>
                  </a:rPr>
                  <a:t> = Somatória das forças</a:t>
                </a:r>
              </a:p>
            </p:txBody>
          </p:sp>
        </mc:Choice>
        <mc:Fallback xmlns=""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1B13B969-6B1C-4291-A653-8C1F3B144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56" y="2729754"/>
                <a:ext cx="10462074" cy="2269724"/>
              </a:xfrm>
              <a:prstGeom prst="rect">
                <a:avLst/>
              </a:prstGeom>
              <a:blipFill>
                <a:blip r:embed="rId3"/>
                <a:stretch>
                  <a:fillRect l="-1515" b="-8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2D1E40E-C89A-4C9E-AD51-3CFDEF2BE9B3}"/>
                  </a:ext>
                </a:extLst>
              </p:cNvPr>
              <p:cNvSpPr/>
              <p:nvPr/>
            </p:nvSpPr>
            <p:spPr>
              <a:xfrm>
                <a:off x="453131" y="5216867"/>
                <a:ext cx="13076337" cy="17772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𝑴𝒂</m:t>
                          </m:r>
                        </m:e>
                      </m:nary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pt-BR" sz="32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𝑭𝒐𝒓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ç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𝒂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𝑫𝒊𝒔𝒕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â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𝒏𝒄𝒊𝒂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+…+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𝑭𝒐𝒓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ç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𝒂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∗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𝑫𝒊𝒔𝒕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â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𝒏𝒄𝒊𝒂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𝒑𝒐𝒓𝒕𝒂𝒏𝒕𝒐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𝒆𝒏𝒄𝒐𝒏𝒕𝒓𝒐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𝑩𝒚</m:t>
                      </m:r>
                    </m:oMath>
                  </m:oMathPara>
                </a14:m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22D1E40E-C89A-4C9E-AD51-3CFDEF2BE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31" y="5216867"/>
                <a:ext cx="13076337" cy="17772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8">
            <a:extLst>
              <a:ext uri="{FF2B5EF4-FFF2-40B4-BE49-F238E27FC236}">
                <a16:creationId xmlns:a16="http://schemas.microsoft.com/office/drawing/2014/main" id="{FE60563C-E0AF-4DBD-91B4-C196A05D57E9}"/>
              </a:ext>
            </a:extLst>
          </p:cNvPr>
          <p:cNvSpPr txBox="1"/>
          <p:nvPr/>
        </p:nvSpPr>
        <p:spPr>
          <a:xfrm>
            <a:off x="1600200" y="647700"/>
            <a:ext cx="13526370" cy="140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240" normalizeH="0" baseline="0" noProof="0" dirty="0" err="1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Hewitt Heavy"/>
                <a:ea typeface="+mn-ea"/>
                <a:cs typeface="+mn-cs"/>
              </a:rPr>
              <a:t>Fórmulas</a:t>
            </a:r>
            <a:endParaRPr kumimoji="0" lang="en-US" sz="11500" b="1" i="0" u="none" strike="noStrike" kern="1200" cap="none" spc="24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oper Hewitt Heav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A4406DDB-4E8D-40BF-A303-1C31FDDA02E2}"/>
                  </a:ext>
                </a:extLst>
              </p:cNvPr>
              <p:cNvSpPr/>
              <p:nvPr/>
            </p:nvSpPr>
            <p:spPr>
              <a:xfrm>
                <a:off x="11134610" y="7654638"/>
                <a:ext cx="2405744" cy="1777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/>
                        <m:sup/>
                        <m:e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𝑴𝒂</m:t>
                          </m:r>
                        </m:e>
                      </m:nary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𝟎</m:t>
                      </m:r>
                    </m:oMath>
                  </m:oMathPara>
                </a14:m>
                <a:endParaRPr kumimoji="0" lang="pt-BR" sz="32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pt-BR" sz="3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𝑽</m:t>
                    </m:r>
                  </m:oMath>
                </a14:m>
                <a:r>
                  <a:rPr kumimoji="0" lang="pt-BR" sz="32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x+M</a:t>
                </a:r>
                <a:r>
                  <a:rPr kumimoji="0" lang="pt-BR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= 0 </a:t>
                </a:r>
                <a:endParaRPr kumimoji="0" 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A4406DDB-4E8D-40BF-A303-1C31FDDA0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4610" y="7654638"/>
                <a:ext cx="2405744" cy="1777281"/>
              </a:xfrm>
              <a:prstGeom prst="rect">
                <a:avLst/>
              </a:prstGeom>
              <a:blipFill>
                <a:blip r:embed="rId5"/>
                <a:stretch>
                  <a:fillRect b="-106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CE0CA387-56BD-4450-9A11-6386E9D56291}"/>
                  </a:ext>
                </a:extLst>
              </p:cNvPr>
              <p:cNvSpPr txBox="1"/>
              <p:nvPr/>
            </p:nvSpPr>
            <p:spPr>
              <a:xfrm>
                <a:off x="558045" y="7013031"/>
                <a:ext cx="3612912" cy="3141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𝒗</m:t>
                      </m:r>
                      <m:d>
                        <m:dPr>
                          <m:ctrlP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pt-B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=+</m:t>
                      </m:r>
                      <m:f>
                        <m:fPr>
                          <m:ctrlP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ⅆ</m:t>
                          </m:r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</m:t>
                          </m:r>
                        </m:num>
                        <m:den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ⅆ</m:t>
                          </m:r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den>
                      </m:f>
                    </m:oMath>
                  </m:oMathPara>
                </a14:m>
                <a:endPara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ⅆ</m:t>
                      </m:r>
                      <m:r>
                        <a:rPr kumimoji="0" lang="pt-B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𝑴</m:t>
                      </m:r>
                      <m:r>
                        <a:rPr kumimoji="0" lang="pt-B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pt-B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𝒗</m:t>
                      </m:r>
                      <m:d>
                        <m:dPr>
                          <m:ctrlP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d>
                      <m:r>
                        <a:rPr kumimoji="0" lang="pt-B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ⅆ</m:t>
                      </m:r>
                      <m:r>
                        <a:rPr kumimoji="0" lang="pt-B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</m:t>
                      </m:r>
                    </m:oMath>
                  </m:oMathPara>
                </a14:m>
                <a:endPara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grow m:val="on"/>
                          <m:ctrlP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ⅆ</m:t>
                          </m:r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</m:t>
                          </m:r>
                        </m:e>
                      </m:nary>
                      <m:r>
                        <a:rPr kumimoji="0" lang="pt-BR" sz="2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  <m:e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𝑽</m:t>
                          </m:r>
                          <m:d>
                            <m:dPr>
                              <m:ctrlP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pt-BR" sz="2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ⅆ</m:t>
                          </m:r>
                          <m:r>
                            <a:rPr kumimoji="0" lang="pt-BR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CE0CA387-56BD-4450-9A11-6386E9D56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45" y="7013031"/>
                <a:ext cx="3612912" cy="314162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6AFAD550-F179-459F-9C10-8B5ED2E6EECB}"/>
                  </a:ext>
                </a:extLst>
              </p:cNvPr>
              <p:cNvSpPr txBox="1"/>
              <p:nvPr/>
            </p:nvSpPr>
            <p:spPr>
              <a:xfrm>
                <a:off x="5186700" y="7616538"/>
                <a:ext cx="4932167" cy="14548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grow m:val="on"/>
                          <m:ctrlP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𝟏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</m:sSub>
                        </m:sup>
                        <m:e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ⅆ</m:t>
                          </m:r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</m:t>
                          </m:r>
                        </m:e>
                      </m:nary>
                      <m:r>
                        <a:rPr kumimoji="0" lang="pt-BR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limLoc m:val="subSup"/>
                          <m:grow m:val="on"/>
                          <m:ctrlP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  <m:sub>
                              <m: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𝟐</m:t>
                              </m:r>
                            </m:sub>
                          </m:sSub>
                        </m:sub>
                        <m:sup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</m:t>
                          </m:r>
                        </m:sup>
                        <m:e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𝑽</m:t>
                          </m:r>
                          <m:d>
                            <m:dPr>
                              <m:ctrlP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pt-BR" sz="32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</m:d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ⅆ</m:t>
                          </m:r>
                          <m:r>
                            <a:rPr kumimoji="0" lang="pt-BR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</m:nary>
                    </m:oMath>
                  </m:oMathPara>
                </a14:m>
                <a:endPara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6AFAD550-F179-459F-9C10-8B5ED2E6E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700" y="7616538"/>
                <a:ext cx="4932167" cy="1454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26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6246" y="-2453003"/>
            <a:ext cx="8980348" cy="15100011"/>
            <a:chOff x="0" y="0"/>
            <a:chExt cx="11973797" cy="20133348"/>
          </a:xfrm>
        </p:grpSpPr>
        <p:sp>
          <p:nvSpPr>
            <p:cNvPr id="3" name="AutoShape 3"/>
            <p:cNvSpPr/>
            <p:nvPr/>
          </p:nvSpPr>
          <p:spPr>
            <a:xfrm rot="4388310">
              <a:off x="-1616649" y="4113567"/>
              <a:ext cx="12746201" cy="5593553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4" name="AutoShape 4"/>
            <p:cNvSpPr/>
            <p:nvPr/>
          </p:nvSpPr>
          <p:spPr>
            <a:xfrm rot="6645069">
              <a:off x="-1482085" y="8310881"/>
              <a:ext cx="14937967" cy="7144614"/>
            </a:xfrm>
            <a:prstGeom prst="rect">
              <a:avLst/>
            </a:pr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7768FFFC-8BF6-49FD-B414-63AD7E077E4F}"/>
                  </a:ext>
                </a:extLst>
              </p:cNvPr>
              <p:cNvSpPr/>
              <p:nvPr/>
            </p:nvSpPr>
            <p:spPr>
              <a:xfrm>
                <a:off x="3673619" y="3933702"/>
                <a:ext cx="12106199" cy="10736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𝑴𝒐𝒎𝒆𝒏𝒕𝒐</m:t>
                      </m:r>
                      <m:r>
                        <a:rPr kumimoji="0" lang="pt-BR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𝒅𝒆</m:t>
                      </m:r>
                      <m:r>
                        <a:rPr kumimoji="0" lang="pt-BR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𝑰𝒏</m:t>
                      </m:r>
                      <m:r>
                        <a:rPr kumimoji="0" lang="pt-BR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é</m:t>
                      </m:r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𝒓𝒄𝒊𝒂</m:t>
                      </m:r>
                      <m:r>
                        <a:rPr kumimoji="0" lang="pt-BR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𝑬𝒔𝒑𝒆𝒔𝒔𝒖𝒓𝒂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𝒅𝒂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𝒗𝒊𝒈𝒂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𝑨𝒍𝒕𝒖𝒓𝒂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𝒅𝒂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𝒗𝒊𝒈𝒂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³</m:t>
                          </m:r>
                        </m:num>
                        <m:den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𝟏𝟐</m:t>
                          </m:r>
                        </m:den>
                      </m:f>
                    </m:oMath>
                  </m:oMathPara>
                </a14:m>
                <a:endParaRPr kumimoji="0" lang="pt-B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7768FFFC-8BF6-49FD-B414-63AD7E077E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619" y="3933702"/>
                <a:ext cx="12106199" cy="10736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8">
            <a:extLst>
              <a:ext uri="{FF2B5EF4-FFF2-40B4-BE49-F238E27FC236}">
                <a16:creationId xmlns:a16="http://schemas.microsoft.com/office/drawing/2014/main" id="{A75D8305-28BA-4CAC-A9B9-50A9A79D1EC5}"/>
              </a:ext>
            </a:extLst>
          </p:cNvPr>
          <p:cNvSpPr txBox="1"/>
          <p:nvPr/>
        </p:nvSpPr>
        <p:spPr>
          <a:xfrm>
            <a:off x="1583764" y="503577"/>
            <a:ext cx="13526370" cy="140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240" normalizeH="0" baseline="0" noProof="0" dirty="0" err="1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Hewitt Heavy"/>
                <a:ea typeface="+mn-ea"/>
                <a:cs typeface="+mn-cs"/>
              </a:rPr>
              <a:t>Fórmulas</a:t>
            </a:r>
            <a:endParaRPr kumimoji="0" lang="en-US" sz="11500" b="1" i="0" u="none" strike="noStrike" kern="1200" cap="none" spc="24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oper Hewitt Heavy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8F9C717-F9F8-449E-9E34-E22E11B584C3}"/>
                  </a:ext>
                </a:extLst>
              </p:cNvPr>
              <p:cNvSpPr/>
              <p:nvPr/>
            </p:nvSpPr>
            <p:spPr>
              <a:xfrm>
                <a:off x="371908" y="7789110"/>
                <a:ext cx="14308725" cy="1029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𝑻𝒆𝒏𝒔</m:t>
                      </m:r>
                      <m:r>
                        <a:rPr kumimoji="0" lang="pt-BR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ã</m:t>
                      </m:r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𝒐</m:t>
                      </m:r>
                      <m:r>
                        <a:rPr kumimoji="0" lang="pt-BR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𝑴</m:t>
                      </m:r>
                      <m:r>
                        <a:rPr kumimoji="0" lang="pt-BR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á</m:t>
                      </m:r>
                      <m:r>
                        <a:rPr kumimoji="0" lang="pt-BR" sz="32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𝒙𝒊𝒎𝒂</m:t>
                      </m:r>
                      <m:r>
                        <a:rPr kumimoji="0" lang="pt-BR" sz="3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𝑴𝒐𝒎𝒆𝒏𝒕𝒐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𝒇𝒍𝒆𝒕𝒐𝒓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𝒏𝒐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𝒑𝒐𝒏𝒕𝒐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𝒆𝒔𝒑𝒆𝒄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í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𝒇𝒊𝒄𝒐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𝑷𝒂𝒓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â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𝒎𝒆𝒕𝒓𝒐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"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𝒄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"</m:t>
                          </m:r>
                        </m:num>
                        <m:den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𝑴𝒐𝒎𝒆𝒏𝒕𝒐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𝒅𝒆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𝒊𝒏</m:t>
                          </m:r>
                          <m:r>
                            <a:rPr kumimoji="0" lang="pt-BR" sz="32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é</m:t>
                          </m:r>
                          <m:r>
                            <a:rPr kumimoji="0" lang="pt-BR" sz="32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𝒓𝒄𝒊𝒂</m:t>
                          </m:r>
                        </m:den>
                      </m:f>
                    </m:oMath>
                  </m:oMathPara>
                </a14:m>
                <a:endPara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08F9C717-F9F8-449E-9E34-E22E11B58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908" y="7789110"/>
                <a:ext cx="14308725" cy="10297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Questão 668949 FGV - Engenheiro (TJ SC)/Civil/2018">
            <a:extLst>
              <a:ext uri="{FF2B5EF4-FFF2-40B4-BE49-F238E27FC236}">
                <a16:creationId xmlns:a16="http://schemas.microsoft.com/office/drawing/2014/main" id="{BC980CC0-AFA5-4FBF-84D5-9B6A094A6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11"/>
          <a:stretch/>
        </p:blipFill>
        <p:spPr bwMode="auto">
          <a:xfrm>
            <a:off x="510116" y="2338481"/>
            <a:ext cx="3163503" cy="412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03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154159">
            <a:off x="-4296015" y="4532967"/>
            <a:ext cx="10649429" cy="6043795"/>
          </a:xfrm>
          <a:prstGeom prst="rect">
            <a:avLst/>
          </a:prstGeom>
          <a:solidFill>
            <a:srgbClr val="224A51"/>
          </a:solidFill>
        </p:spPr>
      </p:sp>
      <p:sp>
        <p:nvSpPr>
          <p:cNvPr id="3" name="AutoShape 3"/>
          <p:cNvSpPr/>
          <p:nvPr/>
        </p:nvSpPr>
        <p:spPr>
          <a:xfrm rot="-4416481">
            <a:off x="-5463884" y="1892250"/>
            <a:ext cx="12297925" cy="5442705"/>
          </a:xfrm>
          <a:prstGeom prst="rect">
            <a:avLst/>
          </a:prstGeom>
          <a:solidFill>
            <a:srgbClr val="C3EBE2"/>
          </a:solidFill>
        </p:spPr>
      </p:sp>
      <p:grpSp>
        <p:nvGrpSpPr>
          <p:cNvPr id="4" name="Group 4"/>
          <p:cNvGrpSpPr/>
          <p:nvPr/>
        </p:nvGrpSpPr>
        <p:grpSpPr>
          <a:xfrm>
            <a:off x="3673675" y="2405688"/>
            <a:ext cx="11909425" cy="5780425"/>
            <a:chOff x="0" y="0"/>
            <a:chExt cx="15879233" cy="770723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879233" cy="7707233"/>
              <a:chOff x="0" y="0"/>
              <a:chExt cx="13220997" cy="641701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220998" cy="6417017"/>
              </a:xfrm>
              <a:custGeom>
                <a:avLst/>
                <a:gdLst/>
                <a:ahLst/>
                <a:cxnLst/>
                <a:rect l="l" t="t" r="r" b="b"/>
                <a:pathLst>
                  <a:path w="13220998" h="6417017">
                    <a:moveTo>
                      <a:pt x="0" y="0"/>
                    </a:moveTo>
                    <a:lnTo>
                      <a:pt x="0" y="6417017"/>
                    </a:lnTo>
                    <a:lnTo>
                      <a:pt x="13220998" y="6417017"/>
                    </a:lnTo>
                    <a:lnTo>
                      <a:pt x="13220998" y="0"/>
                    </a:lnTo>
                    <a:lnTo>
                      <a:pt x="0" y="0"/>
                    </a:lnTo>
                    <a:close/>
                    <a:moveTo>
                      <a:pt x="13160037" y="6356057"/>
                    </a:moveTo>
                    <a:lnTo>
                      <a:pt x="59690" y="6356057"/>
                    </a:lnTo>
                    <a:lnTo>
                      <a:pt x="59690" y="59690"/>
                    </a:lnTo>
                    <a:lnTo>
                      <a:pt x="13160037" y="59690"/>
                    </a:lnTo>
                    <a:lnTo>
                      <a:pt x="13160037" y="6356057"/>
                    </a:lnTo>
                    <a:close/>
                  </a:path>
                </a:pathLst>
              </a:custGeom>
              <a:solidFill>
                <a:srgbClr val="C3EBE2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89351" y="1412395"/>
              <a:ext cx="12700533" cy="79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9"/>
                </a:lnSpc>
              </a:pPr>
              <a:r>
                <a:rPr lang="en-US" sz="4400" spc="37" dirty="0">
                  <a:solidFill>
                    <a:srgbClr val="C3EBE2"/>
                  </a:solidFill>
                  <a:latin typeface="Cooper Hewitt Heavy Bold"/>
                </a:rPr>
                <a:t>PÚBLICO ALVO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89351" y="2527216"/>
              <a:ext cx="13934016" cy="35427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167"/>
                </a:lnSpc>
              </a:pP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Engenheiro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Mecânico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/Civil.</a:t>
              </a:r>
            </a:p>
            <a:p>
              <a:pPr>
                <a:lnSpc>
                  <a:spcPts val="4167"/>
                </a:lnSpc>
              </a:pP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Técnicos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em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: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Automação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 industrial,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mecatrônica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,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mecânica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 e entre outros.</a:t>
              </a:r>
            </a:p>
            <a:p>
              <a:pPr algn="ctr">
                <a:lnSpc>
                  <a:spcPts val="4167"/>
                </a:lnSpc>
              </a:pPr>
              <a:r>
                <a:rPr lang="en-US" sz="2778" spc="27" dirty="0">
                  <a:solidFill>
                    <a:srgbClr val="C3EBE2"/>
                  </a:solidFill>
                  <a:latin typeface="Cooper Hewitt Bold"/>
                </a:rPr>
                <a:t>FOCO ACADÊMICO</a:t>
              </a:r>
            </a:p>
            <a:p>
              <a:pPr>
                <a:lnSpc>
                  <a:spcPts val="4167"/>
                </a:lnSpc>
              </a:pPr>
              <a:endParaRPr lang="en-US" sz="2778" spc="27" dirty="0">
                <a:solidFill>
                  <a:srgbClr val="C3EBE2"/>
                </a:solidFill>
                <a:latin typeface="Cooper Hewitt Bold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4260066"/>
            <a:ext cx="6191650" cy="4443276"/>
            <a:chOff x="0" y="-114300"/>
            <a:chExt cx="8255533" cy="5924367"/>
          </a:xfrm>
        </p:grpSpPr>
        <p:sp>
          <p:nvSpPr>
            <p:cNvPr id="3" name="TextBox 3"/>
            <p:cNvSpPr txBox="1"/>
            <p:nvPr/>
          </p:nvSpPr>
          <p:spPr>
            <a:xfrm>
              <a:off x="0" y="1430920"/>
              <a:ext cx="8255533" cy="43791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5"/>
                </a:lnSpc>
              </a:pP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Buscavam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nos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livros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/internet as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fórmulas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necessárias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,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então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faziam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os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cálculos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no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papel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com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grande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possibilidade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de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erro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e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demandando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bastante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tempo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nas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duas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8" dirty="0" err="1">
                  <a:solidFill>
                    <a:srgbClr val="C3EBE2"/>
                  </a:solidFill>
                  <a:latin typeface="Cooper Hewitt"/>
                </a:rPr>
                <a:t>etapas</a:t>
              </a:r>
              <a:r>
                <a:rPr lang="en-US" sz="3200" spc="28" dirty="0">
                  <a:solidFill>
                    <a:srgbClr val="C3EBE2"/>
                  </a:solidFill>
                  <a:latin typeface="Cooper Hewitt"/>
                </a:rPr>
                <a:t>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8255533" cy="1446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600" b="1" spc="240" dirty="0">
                  <a:solidFill>
                    <a:srgbClr val="FAFEFF"/>
                  </a:solidFill>
                  <a:latin typeface="Cooper Hewitt"/>
                </a:rPr>
                <a:t>O QUE OS </a:t>
              </a:r>
            </a:p>
            <a:p>
              <a:pPr>
                <a:lnSpc>
                  <a:spcPts val="4160"/>
                </a:lnSpc>
              </a:pPr>
              <a:r>
                <a:rPr lang="en-US" sz="3600" b="1" spc="240" dirty="0">
                  <a:solidFill>
                    <a:srgbClr val="FAFEFF"/>
                  </a:solidFill>
                  <a:latin typeface="Cooper Hewitt"/>
                </a:rPr>
                <a:t>CLIENTES FAZIAM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260066"/>
            <a:ext cx="6191650" cy="2914203"/>
            <a:chOff x="0" y="-114300"/>
            <a:chExt cx="8255533" cy="3885603"/>
          </a:xfrm>
        </p:grpSpPr>
        <p:sp>
          <p:nvSpPr>
            <p:cNvPr id="6" name="TextBox 6"/>
            <p:cNvSpPr txBox="1"/>
            <p:nvPr/>
          </p:nvSpPr>
          <p:spPr>
            <a:xfrm>
              <a:off x="0" y="734404"/>
              <a:ext cx="8255533" cy="3036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3"/>
                </a:lnSpc>
              </a:pP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Anulou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 a </a:t>
              </a: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pesquisa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 de </a:t>
              </a: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fórmulas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 e a </a:t>
              </a: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possibilidade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 de </a:t>
              </a: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erros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nos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cálculos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, </a:t>
              </a: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tendo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 de saber </a:t>
              </a: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apenas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9" dirty="0" err="1">
                  <a:solidFill>
                    <a:srgbClr val="C3EBE2"/>
                  </a:solidFill>
                  <a:latin typeface="Cooper Hewitt"/>
                </a:rPr>
                <a:t>os</a:t>
              </a:r>
              <a:r>
                <a:rPr lang="en-US" sz="3200" spc="29" dirty="0">
                  <a:solidFill>
                    <a:srgbClr val="C3EBE2"/>
                  </a:solidFill>
                  <a:latin typeface="Cooper Hewitt"/>
                </a:rPr>
                <a:t> inputs.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14300"/>
              <a:ext cx="8255533" cy="6901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9"/>
                </a:lnSpc>
              </a:pPr>
              <a:r>
                <a:rPr lang="en-US" sz="3200" spc="239" dirty="0">
                  <a:solidFill>
                    <a:srgbClr val="FAFEFF"/>
                  </a:solidFill>
                  <a:latin typeface="Cooper Hewitt"/>
                </a:rPr>
                <a:t>O QUE O APLICATIVO FEZ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670916" y="-1823129"/>
            <a:ext cx="6924138" cy="13693711"/>
            <a:chOff x="0" y="0"/>
            <a:chExt cx="9232184" cy="18258281"/>
          </a:xfrm>
        </p:grpSpPr>
        <p:sp>
          <p:nvSpPr>
            <p:cNvPr id="9" name="AutoShape 9"/>
            <p:cNvSpPr/>
            <p:nvPr/>
          </p:nvSpPr>
          <p:spPr>
            <a:xfrm rot="4205909">
              <a:off x="-1036027" y="3151169"/>
              <a:ext cx="10152883" cy="4918478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10" name="AutoShape 10"/>
            <p:cNvSpPr/>
            <p:nvPr/>
          </p:nvSpPr>
          <p:spPr>
            <a:xfrm rot="6435628">
              <a:off x="-3013382" y="7989209"/>
              <a:ext cx="15782473" cy="4215590"/>
            </a:xfrm>
            <a:prstGeom prst="rect">
              <a:avLst/>
            </a:prstGeom>
            <a:solidFill>
              <a:srgbClr val="C3EBE2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028700" y="2395547"/>
            <a:ext cx="13811646" cy="1397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6"/>
              </a:lnSpc>
            </a:pPr>
            <a:r>
              <a:rPr lang="en-US" sz="7789" dirty="0" err="1">
                <a:solidFill>
                  <a:srgbClr val="C3EBE2"/>
                </a:solidFill>
                <a:latin typeface="Cooper Hewitt Heavy"/>
              </a:rPr>
              <a:t>Estudando</a:t>
            </a:r>
            <a:r>
              <a:rPr lang="en-US" sz="7789" dirty="0">
                <a:solidFill>
                  <a:srgbClr val="C3EBE2"/>
                </a:solidFill>
                <a:latin typeface="Cooper Hewitt Heavy"/>
              </a:rPr>
              <a:t> o  </a:t>
            </a:r>
            <a:r>
              <a:rPr lang="en-US" sz="7789" dirty="0" err="1">
                <a:solidFill>
                  <a:srgbClr val="C3EBE2"/>
                </a:solidFill>
                <a:latin typeface="Cooper Hewitt Heavy"/>
              </a:rPr>
              <a:t>BeamApp</a:t>
            </a:r>
            <a:endParaRPr lang="en-US" sz="7789" dirty="0">
              <a:solidFill>
                <a:srgbClr val="C3EBE2"/>
              </a:solidFill>
              <a:latin typeface="Cooper Hewitt Heav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10527586">
            <a:off x="-946101" y="4856195"/>
            <a:ext cx="20433402" cy="7277550"/>
          </a:xfrm>
          <a:prstGeom prst="rect">
            <a:avLst/>
          </a:prstGeom>
          <a:solidFill>
            <a:srgbClr val="C3EBE2"/>
          </a:solidFill>
        </p:spPr>
      </p:sp>
      <p:grpSp>
        <p:nvGrpSpPr>
          <p:cNvPr id="3" name="Group 3"/>
          <p:cNvGrpSpPr/>
          <p:nvPr/>
        </p:nvGrpSpPr>
        <p:grpSpPr>
          <a:xfrm>
            <a:off x="1419025" y="3714750"/>
            <a:ext cx="3334150" cy="4391868"/>
            <a:chOff x="0" y="0"/>
            <a:chExt cx="4445533" cy="5855824"/>
          </a:xfrm>
        </p:grpSpPr>
        <p:sp>
          <p:nvSpPr>
            <p:cNvPr id="4" name="AutoShape 4"/>
            <p:cNvSpPr/>
            <p:nvPr/>
          </p:nvSpPr>
          <p:spPr>
            <a:xfrm>
              <a:off x="317767" y="0"/>
              <a:ext cx="3810000" cy="3810000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239591"/>
              <a:ext cx="4445533" cy="16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b="1" spc="31" dirty="0" err="1">
                  <a:solidFill>
                    <a:srgbClr val="2E414D"/>
                  </a:solidFill>
                  <a:latin typeface="Cooper Hewitt"/>
                </a:rPr>
                <a:t>Aumento</a:t>
              </a:r>
              <a:r>
                <a:rPr lang="en-US" sz="3199" b="1" spc="31" dirty="0">
                  <a:solidFill>
                    <a:srgbClr val="2E414D"/>
                  </a:solidFill>
                  <a:latin typeface="Cooper Hewitt"/>
                </a:rPr>
                <a:t> </a:t>
              </a:r>
              <a:r>
                <a:rPr lang="en-US" sz="3199" b="1" spc="31" dirty="0" err="1">
                  <a:solidFill>
                    <a:srgbClr val="2E414D"/>
                  </a:solidFill>
                  <a:latin typeface="Cooper Hewitt"/>
                </a:rPr>
                <a:t>na</a:t>
              </a:r>
              <a:r>
                <a:rPr lang="en-US" sz="3199" b="1" spc="31" dirty="0">
                  <a:solidFill>
                    <a:srgbClr val="2E414D"/>
                  </a:solidFill>
                  <a:latin typeface="Cooper Hewitt"/>
                </a:rPr>
                <a:t> </a:t>
              </a:r>
              <a:r>
                <a:rPr lang="en-US" sz="3199" b="1" spc="31" dirty="0" err="1">
                  <a:solidFill>
                    <a:srgbClr val="2E414D"/>
                  </a:solidFill>
                  <a:latin typeface="Cooper Hewitt"/>
                </a:rPr>
                <a:t>produtividade</a:t>
              </a:r>
              <a:endParaRPr lang="en-US" sz="3199" b="1" spc="31" dirty="0">
                <a:solidFill>
                  <a:srgbClr val="2E414D"/>
                </a:solidFill>
                <a:latin typeface="Cooper Hewitt"/>
              </a:endParaRP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813430" y="495664"/>
              <a:ext cx="2818673" cy="281867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5457625" y="3714750"/>
            <a:ext cx="3334150" cy="4391868"/>
            <a:chOff x="0" y="0"/>
            <a:chExt cx="4445533" cy="5855824"/>
          </a:xfrm>
        </p:grpSpPr>
        <p:sp>
          <p:nvSpPr>
            <p:cNvPr id="8" name="AutoShape 8"/>
            <p:cNvSpPr/>
            <p:nvPr/>
          </p:nvSpPr>
          <p:spPr>
            <a:xfrm>
              <a:off x="317767" y="0"/>
              <a:ext cx="3810000" cy="3810000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4249116"/>
              <a:ext cx="4445533" cy="14441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5"/>
                </a:lnSpc>
              </a:pPr>
              <a:r>
                <a:rPr lang="en-US" sz="2883" spc="28" dirty="0" err="1">
                  <a:solidFill>
                    <a:srgbClr val="2E414D"/>
                  </a:solidFill>
                  <a:latin typeface="Cooper Hewitt"/>
                </a:rPr>
                <a:t>Melhora</a:t>
              </a:r>
              <a:r>
                <a:rPr lang="en-US" sz="2883" spc="28" dirty="0">
                  <a:solidFill>
                    <a:srgbClr val="2E414D"/>
                  </a:solidFill>
                  <a:latin typeface="Cooper Hewitt"/>
                </a:rPr>
                <a:t> </a:t>
              </a:r>
              <a:r>
                <a:rPr lang="en-US" sz="2883" spc="28" dirty="0" err="1">
                  <a:solidFill>
                    <a:srgbClr val="2E414D"/>
                  </a:solidFill>
                  <a:latin typeface="Cooper Hewitt"/>
                </a:rPr>
                <a:t>experiência</a:t>
              </a:r>
              <a:r>
                <a:rPr lang="en-US" sz="2883" spc="28" dirty="0">
                  <a:solidFill>
                    <a:srgbClr val="2E414D"/>
                  </a:solidFill>
                  <a:latin typeface="Cooper Hewitt"/>
                </a:rPr>
                <a:t> do </a:t>
              </a:r>
              <a:r>
                <a:rPr lang="en-US" sz="2883" spc="28" dirty="0" err="1">
                  <a:solidFill>
                    <a:srgbClr val="2E414D"/>
                  </a:solidFill>
                  <a:latin typeface="Cooper Hewitt"/>
                </a:rPr>
                <a:t>usuário</a:t>
              </a:r>
              <a:endParaRPr lang="en-US" sz="2883" spc="28" dirty="0">
                <a:solidFill>
                  <a:srgbClr val="2E414D"/>
                </a:solidFill>
                <a:latin typeface="Cooper Hewitt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96225" y="3714750"/>
            <a:ext cx="3334150" cy="3789114"/>
            <a:chOff x="0" y="0"/>
            <a:chExt cx="4445533" cy="5052153"/>
          </a:xfrm>
        </p:grpSpPr>
        <p:sp>
          <p:nvSpPr>
            <p:cNvPr id="11" name="AutoShape 11"/>
            <p:cNvSpPr/>
            <p:nvPr/>
          </p:nvSpPr>
          <p:spPr>
            <a:xfrm>
              <a:off x="317767" y="0"/>
              <a:ext cx="3810000" cy="3810000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4239591"/>
              <a:ext cx="4445533" cy="828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31">
                  <a:solidFill>
                    <a:srgbClr val="2E414D"/>
                  </a:solidFill>
                  <a:latin typeface="Cooper Hewitt"/>
                </a:rPr>
                <a:t>Simplificação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534825" y="3714750"/>
            <a:ext cx="3334150" cy="4415506"/>
            <a:chOff x="0" y="0"/>
            <a:chExt cx="4445533" cy="5887341"/>
          </a:xfrm>
        </p:grpSpPr>
        <p:sp>
          <p:nvSpPr>
            <p:cNvPr id="14" name="AutoShape 14"/>
            <p:cNvSpPr/>
            <p:nvPr/>
          </p:nvSpPr>
          <p:spPr>
            <a:xfrm>
              <a:off x="317767" y="0"/>
              <a:ext cx="3810000" cy="3810000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4239591"/>
              <a:ext cx="4445533" cy="16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99"/>
                </a:lnSpc>
              </a:pPr>
              <a:r>
                <a:rPr lang="en-US" sz="3199" spc="31">
                  <a:solidFill>
                    <a:srgbClr val="2E414D"/>
                  </a:solidFill>
                  <a:latin typeface="Cooper Hewitt"/>
                </a:rPr>
                <a:t>Redução do desconforto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44364" y="4659448"/>
            <a:ext cx="2115071" cy="949859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238177" y="857092"/>
            <a:ext cx="13811646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b="1" dirty="0" err="1">
                <a:solidFill>
                  <a:srgbClr val="C3EB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Hewitt Heavy"/>
              </a:rPr>
              <a:t>Pontos</a:t>
            </a:r>
            <a:r>
              <a:rPr lang="en-US" sz="8000" b="1" dirty="0">
                <a:solidFill>
                  <a:srgbClr val="C3EB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Hewitt Heavy"/>
              </a:rPr>
              <a:t> </a:t>
            </a:r>
            <a:r>
              <a:rPr lang="en-US" sz="8000" b="1" dirty="0" err="1">
                <a:solidFill>
                  <a:srgbClr val="C3EBE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oper Hewitt Heavy"/>
              </a:rPr>
              <a:t>importantes</a:t>
            </a:r>
            <a:endParaRPr lang="en-US" sz="8000" b="1" dirty="0">
              <a:solidFill>
                <a:srgbClr val="C3EBE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oper Hewitt Heavy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867900" y="3848100"/>
            <a:ext cx="2590800" cy="2590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134100" y="4143778"/>
            <a:ext cx="1981200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6167695">
            <a:off x="10227669" y="-1749769"/>
            <a:ext cx="14063261" cy="12081360"/>
            <a:chOff x="0" y="0"/>
            <a:chExt cx="18751015" cy="16108480"/>
          </a:xfrm>
        </p:grpSpPr>
        <p:sp>
          <p:nvSpPr>
            <p:cNvPr id="3" name="AutoShape 3"/>
            <p:cNvSpPr/>
            <p:nvPr/>
          </p:nvSpPr>
          <p:spPr>
            <a:xfrm>
              <a:off x="7295000" y="4647778"/>
              <a:ext cx="11443118" cy="7539698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4" name="AutoShape 4"/>
            <p:cNvSpPr/>
            <p:nvPr/>
          </p:nvSpPr>
          <p:spPr>
            <a:xfrm rot="-2024860">
              <a:off x="698399" y="4165099"/>
              <a:ext cx="17354216" cy="7778283"/>
            </a:xfrm>
            <a:prstGeom prst="rect">
              <a:avLst/>
            </a:prstGeom>
            <a:solidFill>
              <a:srgbClr val="C3EBE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4141788" y="2131481"/>
            <a:ext cx="10004425" cy="6024037"/>
            <a:chOff x="0" y="0"/>
            <a:chExt cx="11106201" cy="66874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06201" cy="6687458"/>
            </a:xfrm>
            <a:custGeom>
              <a:avLst/>
              <a:gdLst/>
              <a:ahLst/>
              <a:cxnLst/>
              <a:rect l="l" t="t" r="r" b="b"/>
              <a:pathLst>
                <a:path w="11106201" h="6687458">
                  <a:moveTo>
                    <a:pt x="0" y="0"/>
                  </a:moveTo>
                  <a:lnTo>
                    <a:pt x="0" y="6687458"/>
                  </a:lnTo>
                  <a:lnTo>
                    <a:pt x="11106201" y="6687458"/>
                  </a:lnTo>
                  <a:lnTo>
                    <a:pt x="11106201" y="0"/>
                  </a:lnTo>
                  <a:lnTo>
                    <a:pt x="0" y="0"/>
                  </a:lnTo>
                  <a:close/>
                  <a:moveTo>
                    <a:pt x="11045241" y="6626498"/>
                  </a:moveTo>
                  <a:lnTo>
                    <a:pt x="59690" y="6626498"/>
                  </a:lnTo>
                  <a:lnTo>
                    <a:pt x="59690" y="59690"/>
                  </a:lnTo>
                  <a:lnTo>
                    <a:pt x="11045241" y="59690"/>
                  </a:lnTo>
                  <a:lnTo>
                    <a:pt x="11045241" y="6626498"/>
                  </a:lnTo>
                  <a:close/>
                </a:path>
              </a:pathLst>
            </a:custGeom>
            <a:solidFill>
              <a:srgbClr val="C3EBE2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952204" y="2545696"/>
            <a:ext cx="6860725" cy="48241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78"/>
              </a:lnSpc>
            </a:pPr>
            <a:r>
              <a:rPr lang="en-US" sz="13484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FLF"/>
              </a:rPr>
              <a:t>Muito</a:t>
            </a:r>
            <a:r>
              <a:rPr lang="en-US" sz="13484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FLF"/>
              </a:rPr>
              <a:t> </a:t>
            </a:r>
          </a:p>
          <a:p>
            <a:pPr algn="ctr">
              <a:lnSpc>
                <a:spcPts val="18878"/>
              </a:lnSpc>
            </a:pPr>
            <a:r>
              <a:rPr lang="en-US" sz="13484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FLF"/>
              </a:rPr>
              <a:t>Obrigado</a:t>
            </a:r>
            <a:r>
              <a:rPr lang="en-US" sz="13484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FLF"/>
              </a:rPr>
              <a:t>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41788" y="933450"/>
            <a:ext cx="7647831" cy="877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80"/>
              </a:lnSpc>
            </a:pPr>
            <a:r>
              <a:rPr lang="en-US" sz="5200" b="1" dirty="0">
                <a:solidFill>
                  <a:srgbClr val="FFFFFF"/>
                </a:solidFill>
                <a:latin typeface="Open Sans"/>
              </a:rPr>
              <a:t>Dos </a:t>
            </a:r>
            <a:r>
              <a:rPr lang="en-US" sz="5200" b="1" dirty="0" err="1">
                <a:solidFill>
                  <a:srgbClr val="FFFFFF"/>
                </a:solidFill>
                <a:latin typeface="Open Sans"/>
              </a:rPr>
              <a:t>desenvolvedores</a:t>
            </a:r>
            <a:r>
              <a:rPr lang="en-US" sz="5200" b="1" dirty="0">
                <a:solidFill>
                  <a:srgbClr val="FFFFFF"/>
                </a:solidFill>
                <a:latin typeface="Open Sans"/>
              </a:rPr>
              <a:t>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46418" b="25308"/>
          <a:stretch>
            <a:fillRect/>
          </a:stretch>
        </p:blipFill>
        <p:spPr>
          <a:xfrm>
            <a:off x="7826115" y="5793244"/>
            <a:ext cx="9433185" cy="20002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t="39542" b="28630"/>
          <a:stretch>
            <a:fillRect/>
          </a:stretch>
        </p:blipFill>
        <p:spPr>
          <a:xfrm>
            <a:off x="7826115" y="1533644"/>
            <a:ext cx="9433185" cy="20002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89138" y="5381685"/>
            <a:ext cx="7756525" cy="2647831"/>
            <a:chOff x="0" y="0"/>
            <a:chExt cx="8610743" cy="29394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610743" cy="2939434"/>
            </a:xfrm>
            <a:custGeom>
              <a:avLst/>
              <a:gdLst/>
              <a:ahLst/>
              <a:cxnLst/>
              <a:rect l="l" t="t" r="r" b="b"/>
              <a:pathLst>
                <a:path w="8610743" h="2939434">
                  <a:moveTo>
                    <a:pt x="0" y="0"/>
                  </a:moveTo>
                  <a:lnTo>
                    <a:pt x="0" y="2939434"/>
                  </a:lnTo>
                  <a:lnTo>
                    <a:pt x="8610743" y="2939434"/>
                  </a:lnTo>
                  <a:lnTo>
                    <a:pt x="8610743" y="0"/>
                  </a:lnTo>
                  <a:lnTo>
                    <a:pt x="0" y="0"/>
                  </a:lnTo>
                  <a:close/>
                  <a:moveTo>
                    <a:pt x="8549783" y="2878474"/>
                  </a:moveTo>
                  <a:lnTo>
                    <a:pt x="59690" y="2878474"/>
                  </a:lnTo>
                  <a:lnTo>
                    <a:pt x="59690" y="59690"/>
                  </a:lnTo>
                  <a:lnTo>
                    <a:pt x="8549783" y="59690"/>
                  </a:lnTo>
                  <a:lnTo>
                    <a:pt x="8549783" y="2878474"/>
                  </a:lnTo>
                  <a:close/>
                </a:path>
              </a:pathLst>
            </a:custGeom>
            <a:solidFill>
              <a:srgbClr val="C3EBE2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670916" y="-1823129"/>
            <a:ext cx="6924138" cy="13693711"/>
            <a:chOff x="0" y="0"/>
            <a:chExt cx="9232184" cy="18258281"/>
          </a:xfrm>
        </p:grpSpPr>
        <p:sp>
          <p:nvSpPr>
            <p:cNvPr id="7" name="AutoShape 7"/>
            <p:cNvSpPr/>
            <p:nvPr/>
          </p:nvSpPr>
          <p:spPr>
            <a:xfrm rot="4205909">
              <a:off x="-1036027" y="3151169"/>
              <a:ext cx="10152883" cy="4918478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8" name="AutoShape 8"/>
            <p:cNvSpPr/>
            <p:nvPr/>
          </p:nvSpPr>
          <p:spPr>
            <a:xfrm rot="6435628">
              <a:off x="-3013382" y="7989209"/>
              <a:ext cx="15782473" cy="4215590"/>
            </a:xfrm>
            <a:prstGeom prst="rect">
              <a:avLst/>
            </a:prstGeom>
            <a:solidFill>
              <a:srgbClr val="C3EBE2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14350" y="1209854"/>
            <a:ext cx="7756525" cy="2647831"/>
            <a:chOff x="0" y="0"/>
            <a:chExt cx="8610743" cy="29394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10743" cy="2939434"/>
            </a:xfrm>
            <a:custGeom>
              <a:avLst/>
              <a:gdLst/>
              <a:ahLst/>
              <a:cxnLst/>
              <a:rect l="l" t="t" r="r" b="b"/>
              <a:pathLst>
                <a:path w="8610743" h="2939434">
                  <a:moveTo>
                    <a:pt x="0" y="0"/>
                  </a:moveTo>
                  <a:lnTo>
                    <a:pt x="0" y="2939434"/>
                  </a:lnTo>
                  <a:lnTo>
                    <a:pt x="8610743" y="2939434"/>
                  </a:lnTo>
                  <a:lnTo>
                    <a:pt x="8610743" y="0"/>
                  </a:lnTo>
                  <a:lnTo>
                    <a:pt x="0" y="0"/>
                  </a:lnTo>
                  <a:close/>
                  <a:moveTo>
                    <a:pt x="8549783" y="2878474"/>
                  </a:moveTo>
                  <a:lnTo>
                    <a:pt x="59690" y="2878474"/>
                  </a:lnTo>
                  <a:lnTo>
                    <a:pt x="59690" y="59690"/>
                  </a:lnTo>
                  <a:lnTo>
                    <a:pt x="8549783" y="59690"/>
                  </a:lnTo>
                  <a:lnTo>
                    <a:pt x="8549783" y="2878474"/>
                  </a:lnTo>
                  <a:close/>
                </a:path>
              </a:pathLst>
            </a:custGeom>
            <a:solidFill>
              <a:srgbClr val="C3EBE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19200" y="1447919"/>
            <a:ext cx="6096400" cy="1885467"/>
            <a:chOff x="0" y="-112724"/>
            <a:chExt cx="8128533" cy="251395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51010"/>
              <a:ext cx="8128533" cy="1750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08"/>
                </a:lnSpc>
              </a:pPr>
              <a:endParaRPr dirty="0"/>
            </a:p>
            <a:p>
              <a:pPr algn="r">
                <a:lnSpc>
                  <a:spcPts val="3408"/>
                </a:lnSpc>
              </a:pPr>
              <a:r>
                <a:rPr lang="en-US" sz="3200" dirty="0" err="1">
                  <a:solidFill>
                    <a:srgbClr val="FAFEFF"/>
                  </a:solidFill>
                  <a:latin typeface="Cooper Hewitt"/>
                </a:rPr>
                <a:t>Método</a:t>
              </a:r>
              <a:r>
                <a:rPr lang="en-US" sz="3200" dirty="0">
                  <a:solidFill>
                    <a:srgbClr val="FAFEFF"/>
                  </a:solidFill>
                  <a:latin typeface="Cooper Hewitt"/>
                </a:rPr>
                <a:t> de </a:t>
              </a:r>
              <a:r>
                <a:rPr lang="en-US" sz="3200" dirty="0" err="1">
                  <a:solidFill>
                    <a:srgbClr val="FAFEFF"/>
                  </a:solidFill>
                  <a:latin typeface="Cooper Hewitt"/>
                </a:rPr>
                <a:t>avaliação</a:t>
              </a:r>
              <a:r>
                <a:rPr lang="en-US" sz="3200" dirty="0">
                  <a:solidFill>
                    <a:srgbClr val="FAFEFF"/>
                  </a:solidFill>
                  <a:latin typeface="Cooper Hewitt"/>
                </a:rPr>
                <a:t> </a:t>
              </a:r>
              <a:r>
                <a:rPr lang="en-US" sz="3200" dirty="0" err="1">
                  <a:solidFill>
                    <a:srgbClr val="FAFEFF"/>
                  </a:solidFill>
                  <a:latin typeface="Cooper Hewitt"/>
                </a:rPr>
                <a:t>na</a:t>
              </a:r>
              <a:r>
                <a:rPr lang="en-US" sz="3200" dirty="0">
                  <a:solidFill>
                    <a:srgbClr val="FAFEFF"/>
                  </a:solidFill>
                  <a:latin typeface="Cooper Hewitt"/>
                </a:rPr>
                <a:t> </a:t>
              </a:r>
              <a:r>
                <a:rPr lang="en-US" sz="3200" dirty="0" err="1">
                  <a:solidFill>
                    <a:srgbClr val="FAFEFF"/>
                  </a:solidFill>
                  <a:latin typeface="Cooper Hewitt"/>
                </a:rPr>
                <a:t>disciplina</a:t>
              </a:r>
              <a:r>
                <a:rPr lang="en-US" sz="3200" dirty="0">
                  <a:solidFill>
                    <a:srgbClr val="FAFEFF"/>
                  </a:solidFill>
                  <a:latin typeface="Cooper Hewitt"/>
                </a:rPr>
                <a:t> RESMAT e auxiliar outros </a:t>
              </a:r>
              <a:r>
                <a:rPr lang="en-US" sz="3200" dirty="0" err="1">
                  <a:solidFill>
                    <a:srgbClr val="FAFEFF"/>
                  </a:solidFill>
                  <a:latin typeface="Cooper Hewitt"/>
                </a:rPr>
                <a:t>alunos</a:t>
              </a:r>
              <a:r>
                <a:rPr lang="en-US" sz="3200" dirty="0">
                  <a:solidFill>
                    <a:srgbClr val="FAFEFF"/>
                  </a:solidFill>
                  <a:latin typeface="Cooper Hewitt"/>
                </a:rPr>
                <a:t>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12724"/>
              <a:ext cx="8128533" cy="727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59"/>
                </a:lnSpc>
              </a:pPr>
              <a:r>
                <a:rPr lang="en-US" sz="4000" b="1" spc="239" dirty="0">
                  <a:solidFill>
                    <a:srgbClr val="C3EBE2"/>
                  </a:solidFill>
                  <a:latin typeface="Cooper Hewitt"/>
                </a:rPr>
                <a:t>MOTIVAÇÃO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8986" y="5858181"/>
            <a:ext cx="7051674" cy="1883104"/>
            <a:chOff x="0" y="-112724"/>
            <a:chExt cx="8128533" cy="251080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47858"/>
              <a:ext cx="8128533" cy="17502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408"/>
                </a:lnSpc>
              </a:pPr>
              <a:endParaRPr dirty="0"/>
            </a:p>
            <a:p>
              <a:pPr algn="r">
                <a:lnSpc>
                  <a:spcPts val="3408"/>
                </a:lnSpc>
              </a:pPr>
              <a:r>
                <a:rPr lang="en-US" sz="3200" dirty="0" err="1">
                  <a:solidFill>
                    <a:srgbClr val="FAFEFF"/>
                  </a:solidFill>
                  <a:latin typeface="Cooper Hewitt"/>
                </a:rPr>
                <a:t>Em</a:t>
              </a:r>
              <a:r>
                <a:rPr lang="en-US" sz="3200" dirty="0">
                  <a:solidFill>
                    <a:srgbClr val="FAFEFF"/>
                  </a:solidFill>
                  <a:latin typeface="Cooper Hewitt"/>
                </a:rPr>
                <a:t> </a:t>
              </a:r>
              <a:r>
                <a:rPr lang="en-US" sz="3200" dirty="0" err="1">
                  <a:solidFill>
                    <a:srgbClr val="FAFEFF"/>
                  </a:solidFill>
                  <a:latin typeface="Cooper Hewitt"/>
                </a:rPr>
                <a:t>grupo</a:t>
              </a:r>
              <a:r>
                <a:rPr lang="en-US" sz="3200" dirty="0">
                  <a:solidFill>
                    <a:srgbClr val="FAFEFF"/>
                  </a:solidFill>
                  <a:latin typeface="Cooper Hewitt"/>
                </a:rPr>
                <a:t> com </a:t>
              </a:r>
              <a:r>
                <a:rPr lang="en-US" sz="3200" dirty="0" err="1">
                  <a:solidFill>
                    <a:srgbClr val="FAFEFF"/>
                  </a:solidFill>
                  <a:latin typeface="Cooper Hewitt"/>
                </a:rPr>
                <a:t>duração</a:t>
              </a:r>
              <a:r>
                <a:rPr lang="en-US" sz="3200" dirty="0">
                  <a:solidFill>
                    <a:srgbClr val="FAFEFF"/>
                  </a:solidFill>
                  <a:latin typeface="Cooper Hewitt"/>
                </a:rPr>
                <a:t> de um </a:t>
              </a:r>
              <a:r>
                <a:rPr lang="en-US" sz="3200" dirty="0" err="1">
                  <a:solidFill>
                    <a:srgbClr val="FAFEFF"/>
                  </a:solidFill>
                  <a:latin typeface="Cooper Hewitt"/>
                </a:rPr>
                <a:t>semestre</a:t>
              </a:r>
              <a:r>
                <a:rPr lang="en-US" sz="2272" dirty="0">
                  <a:solidFill>
                    <a:srgbClr val="FAFEFF"/>
                  </a:solidFill>
                  <a:latin typeface="Cooper Hewitt"/>
                </a:rPr>
                <a:t>.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12724"/>
              <a:ext cx="8128533" cy="727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4159"/>
                </a:lnSpc>
              </a:pPr>
              <a:r>
                <a:rPr lang="en-US" sz="4000" spc="239" dirty="0">
                  <a:solidFill>
                    <a:srgbClr val="C3EBE2"/>
                  </a:solidFill>
                  <a:latin typeface="Cooper Hewitt"/>
                </a:rPr>
                <a:t>IMPLEMENTAÇÃO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4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3853533">
            <a:off x="9976444" y="3208228"/>
            <a:ext cx="14147724" cy="6623644"/>
          </a:xfrm>
          <a:prstGeom prst="rect">
            <a:avLst/>
          </a:prstGeom>
          <a:solidFill>
            <a:srgbClr val="C3EBE2"/>
          </a:solidFill>
        </p:spPr>
      </p:sp>
      <p:sp>
        <p:nvSpPr>
          <p:cNvPr id="3" name="AutoShape 3"/>
          <p:cNvSpPr/>
          <p:nvPr/>
        </p:nvSpPr>
        <p:spPr>
          <a:xfrm rot="3658010">
            <a:off x="12105690" y="888094"/>
            <a:ext cx="11651355" cy="5375279"/>
          </a:xfrm>
          <a:prstGeom prst="rect">
            <a:avLst/>
          </a:prstGeom>
          <a:solidFill>
            <a:srgbClr val="FAFEFF"/>
          </a:solidFill>
        </p:spPr>
      </p:sp>
      <p:grpSp>
        <p:nvGrpSpPr>
          <p:cNvPr id="4" name="Group 4"/>
          <p:cNvGrpSpPr/>
          <p:nvPr/>
        </p:nvGrpSpPr>
        <p:grpSpPr>
          <a:xfrm>
            <a:off x="822224" y="1128216"/>
            <a:ext cx="11540440" cy="6321126"/>
            <a:chOff x="0" y="0"/>
            <a:chExt cx="15387253" cy="842816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387253" cy="8428169"/>
              <a:chOff x="0" y="0"/>
              <a:chExt cx="12811376" cy="701726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811376" cy="7017265"/>
              </a:xfrm>
              <a:custGeom>
                <a:avLst/>
                <a:gdLst/>
                <a:ahLst/>
                <a:cxnLst/>
                <a:rect l="l" t="t" r="r" b="b"/>
                <a:pathLst>
                  <a:path w="12811376" h="7017265">
                    <a:moveTo>
                      <a:pt x="0" y="0"/>
                    </a:moveTo>
                    <a:lnTo>
                      <a:pt x="0" y="7017265"/>
                    </a:lnTo>
                    <a:lnTo>
                      <a:pt x="12811376" y="7017265"/>
                    </a:lnTo>
                    <a:lnTo>
                      <a:pt x="12811376" y="0"/>
                    </a:lnTo>
                    <a:lnTo>
                      <a:pt x="0" y="0"/>
                    </a:lnTo>
                    <a:close/>
                    <a:moveTo>
                      <a:pt x="12750416" y="6956305"/>
                    </a:moveTo>
                    <a:lnTo>
                      <a:pt x="59690" y="6956305"/>
                    </a:lnTo>
                    <a:lnTo>
                      <a:pt x="59690" y="59690"/>
                    </a:lnTo>
                    <a:lnTo>
                      <a:pt x="12750416" y="59690"/>
                    </a:lnTo>
                    <a:lnTo>
                      <a:pt x="12750416" y="6956305"/>
                    </a:lnTo>
                    <a:close/>
                  </a:path>
                </a:pathLst>
              </a:custGeom>
              <a:solidFill>
                <a:srgbClr val="C3EBE2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403367" y="948844"/>
              <a:ext cx="12580519" cy="872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559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403367" y="1826838"/>
              <a:ext cx="12580518" cy="6512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3600" spc="32" dirty="0">
                  <a:solidFill>
                    <a:srgbClr val="FAFEFF"/>
                  </a:solidFill>
                  <a:latin typeface="Cooper Hewitt"/>
                </a:rPr>
                <a:t>Ferramentas </a:t>
              </a:r>
              <a:r>
                <a:rPr lang="en-US" sz="3600" spc="32" dirty="0" err="1">
                  <a:solidFill>
                    <a:srgbClr val="FAFEFF"/>
                  </a:solidFill>
                  <a:latin typeface="Cooper Hewitt"/>
                </a:rPr>
                <a:t>escolhidas</a:t>
              </a:r>
              <a:r>
                <a:rPr lang="en-US" sz="3600" spc="32" dirty="0">
                  <a:solidFill>
                    <a:srgbClr val="FAFEFF"/>
                  </a:solidFill>
                  <a:latin typeface="Cooper Hewitt"/>
                </a:rPr>
                <a:t> para o </a:t>
              </a:r>
              <a:r>
                <a:rPr lang="en-US" sz="3600" spc="32" dirty="0" err="1">
                  <a:solidFill>
                    <a:srgbClr val="FAFEFF"/>
                  </a:solidFill>
                  <a:latin typeface="Cooper Hewitt"/>
                </a:rPr>
                <a:t>desenvolvimento</a:t>
              </a:r>
              <a:r>
                <a:rPr lang="en-US" sz="3600" spc="32" dirty="0">
                  <a:solidFill>
                    <a:srgbClr val="FAFEFF"/>
                  </a:solidFill>
                  <a:latin typeface="Cooper Hewitt"/>
                </a:rPr>
                <a:t>.</a:t>
              </a:r>
            </a:p>
            <a:p>
              <a:pPr>
                <a:lnSpc>
                  <a:spcPts val="4800"/>
                </a:lnSpc>
              </a:pPr>
              <a:endParaRPr lang="en-US" sz="3600" spc="32" dirty="0">
                <a:solidFill>
                  <a:srgbClr val="FAFEFF"/>
                </a:solidFill>
                <a:latin typeface="Cooper Hewitt"/>
              </a:endParaRPr>
            </a:p>
            <a:p>
              <a:pPr>
                <a:lnSpc>
                  <a:spcPts val="4800"/>
                </a:lnSpc>
              </a:pPr>
              <a:r>
                <a:rPr lang="en-US" sz="3600" spc="32" dirty="0">
                  <a:solidFill>
                    <a:srgbClr val="FAFEFF"/>
                  </a:solidFill>
                  <a:latin typeface="Cooper Hewitt"/>
                </a:rPr>
                <a:t>UX do </a:t>
              </a:r>
              <a:r>
                <a:rPr lang="en-US" sz="3600" spc="32" dirty="0" err="1">
                  <a:solidFill>
                    <a:srgbClr val="FAFEFF"/>
                  </a:solidFill>
                  <a:latin typeface="Cooper Hewitt"/>
                </a:rPr>
                <a:t>aplicativo</a:t>
              </a:r>
              <a:r>
                <a:rPr lang="en-US" sz="3600" spc="32" dirty="0">
                  <a:solidFill>
                    <a:srgbClr val="FAFEFF"/>
                  </a:solidFill>
                  <a:latin typeface="Cooper Hewitt"/>
                </a:rPr>
                <a:t>. </a:t>
              </a:r>
            </a:p>
            <a:p>
              <a:pPr>
                <a:lnSpc>
                  <a:spcPts val="4800"/>
                </a:lnSpc>
              </a:pPr>
              <a:endParaRPr lang="en-US" sz="3600" spc="32" dirty="0">
                <a:solidFill>
                  <a:srgbClr val="FAFEFF"/>
                </a:solidFill>
                <a:latin typeface="Cooper Hewitt"/>
              </a:endParaRPr>
            </a:p>
            <a:p>
              <a:pPr>
                <a:lnSpc>
                  <a:spcPts val="4800"/>
                </a:lnSpc>
              </a:pPr>
              <a:r>
                <a:rPr lang="en-US" sz="3600" spc="32" dirty="0" err="1">
                  <a:solidFill>
                    <a:srgbClr val="FAFEFF"/>
                  </a:solidFill>
                  <a:latin typeface="Cooper Hewitt"/>
                </a:rPr>
                <a:t>Prospecção</a:t>
              </a:r>
              <a:r>
                <a:rPr lang="en-US" sz="3600" spc="32" dirty="0">
                  <a:solidFill>
                    <a:srgbClr val="FAFEFF"/>
                  </a:solidFill>
                  <a:latin typeface="Cooper Hewitt"/>
                </a:rPr>
                <a:t> do mercado.</a:t>
              </a:r>
            </a:p>
            <a:p>
              <a:pPr>
                <a:lnSpc>
                  <a:spcPts val="4800"/>
                </a:lnSpc>
              </a:pPr>
              <a:endParaRPr lang="en-US" sz="3200" spc="32" dirty="0">
                <a:solidFill>
                  <a:srgbClr val="FAFEFF"/>
                </a:solidFill>
                <a:latin typeface="Cooper Hewitt"/>
              </a:endParaRPr>
            </a:p>
            <a:p>
              <a:pPr algn="r">
                <a:lnSpc>
                  <a:spcPts val="4800"/>
                </a:lnSpc>
              </a:pPr>
              <a:endParaRPr lang="en-US" sz="3200" spc="32" dirty="0">
                <a:solidFill>
                  <a:srgbClr val="FAFEFF"/>
                </a:solidFill>
                <a:latin typeface="Cooper Hewitt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09258" y="2630727"/>
            <a:ext cx="318559" cy="31855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C938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09258" y="3823212"/>
            <a:ext cx="318559" cy="318559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C938B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55820" y="1237055"/>
            <a:ext cx="7326180" cy="545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60"/>
              </a:lnSpc>
              <a:spcBef>
                <a:spcPct val="0"/>
              </a:spcBef>
            </a:pPr>
            <a:r>
              <a:rPr lang="en-US" sz="4000" spc="240" dirty="0">
                <a:solidFill>
                  <a:srgbClr val="C3EBE2"/>
                </a:solidFill>
                <a:latin typeface="Cooper Hewitt Heavy"/>
              </a:rPr>
              <a:t>PONTOS PARA DISCUSSÃO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09258" y="4984221"/>
            <a:ext cx="318559" cy="31855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C938B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457073">
            <a:off x="-4019003" y="4704417"/>
            <a:ext cx="10649429" cy="6043795"/>
          </a:xfrm>
          <a:prstGeom prst="rect">
            <a:avLst/>
          </a:prstGeom>
          <a:solidFill>
            <a:srgbClr val="224A51"/>
          </a:solidFill>
        </p:spPr>
      </p:sp>
      <p:sp>
        <p:nvSpPr>
          <p:cNvPr id="3" name="AutoShape 3"/>
          <p:cNvSpPr/>
          <p:nvPr/>
        </p:nvSpPr>
        <p:spPr>
          <a:xfrm rot="-4353831">
            <a:off x="-6449689" y="574690"/>
            <a:ext cx="14148093" cy="6113543"/>
          </a:xfrm>
          <a:prstGeom prst="rect">
            <a:avLst/>
          </a:prstGeom>
          <a:solidFill>
            <a:srgbClr val="C3EBE2"/>
          </a:solidFill>
        </p:spPr>
      </p:sp>
      <p:grpSp>
        <p:nvGrpSpPr>
          <p:cNvPr id="4" name="Group 4"/>
          <p:cNvGrpSpPr/>
          <p:nvPr/>
        </p:nvGrpSpPr>
        <p:grpSpPr>
          <a:xfrm>
            <a:off x="3189288" y="1992094"/>
            <a:ext cx="11909425" cy="6302812"/>
            <a:chOff x="0" y="0"/>
            <a:chExt cx="15879233" cy="840374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879233" cy="8403749"/>
              <a:chOff x="0" y="0"/>
              <a:chExt cx="13220997" cy="6996934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220998" cy="6996933"/>
              </a:xfrm>
              <a:custGeom>
                <a:avLst/>
                <a:gdLst/>
                <a:ahLst/>
                <a:cxnLst/>
                <a:rect l="l" t="t" r="r" b="b"/>
                <a:pathLst>
                  <a:path w="13220998" h="6996933">
                    <a:moveTo>
                      <a:pt x="0" y="0"/>
                    </a:moveTo>
                    <a:lnTo>
                      <a:pt x="0" y="6996933"/>
                    </a:lnTo>
                    <a:lnTo>
                      <a:pt x="13220998" y="6996933"/>
                    </a:lnTo>
                    <a:lnTo>
                      <a:pt x="13220998" y="0"/>
                    </a:lnTo>
                    <a:lnTo>
                      <a:pt x="0" y="0"/>
                    </a:lnTo>
                    <a:close/>
                    <a:moveTo>
                      <a:pt x="13160037" y="6935974"/>
                    </a:moveTo>
                    <a:lnTo>
                      <a:pt x="59690" y="6935974"/>
                    </a:lnTo>
                    <a:lnTo>
                      <a:pt x="59690" y="59690"/>
                    </a:lnTo>
                    <a:lnTo>
                      <a:pt x="13160037" y="59690"/>
                    </a:lnTo>
                    <a:lnTo>
                      <a:pt x="13160037" y="6935974"/>
                    </a:lnTo>
                    <a:close/>
                  </a:path>
                </a:pathLst>
              </a:custGeom>
              <a:solidFill>
                <a:srgbClr val="C3EBE2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89351" y="1412395"/>
              <a:ext cx="12700533" cy="786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9"/>
                </a:lnSpc>
              </a:pPr>
              <a:r>
                <a:rPr lang="en-US" sz="4000" spc="37" dirty="0">
                  <a:solidFill>
                    <a:srgbClr val="C3EBE2"/>
                  </a:solidFill>
                  <a:latin typeface="Cooper Hewitt Heavy Bold"/>
                </a:rPr>
                <a:t>FERRAMENTAS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89351" y="2527216"/>
              <a:ext cx="12700533" cy="4261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7"/>
                </a:lnSpc>
              </a:pPr>
              <a:r>
                <a:rPr lang="en-US" sz="3200" b="1" spc="27" dirty="0">
                  <a:solidFill>
                    <a:srgbClr val="C3EBE2"/>
                  </a:solidFill>
                  <a:latin typeface="Cooper Hewitt"/>
                </a:rPr>
                <a:t>React Native</a:t>
              </a:r>
            </a:p>
            <a:p>
              <a:pPr>
                <a:lnSpc>
                  <a:spcPts val="4167"/>
                </a:lnSpc>
              </a:pPr>
              <a:r>
                <a:rPr lang="en-US" sz="3200" b="1" spc="27" dirty="0">
                  <a:solidFill>
                    <a:srgbClr val="C3EBE2"/>
                  </a:solidFill>
                  <a:latin typeface="Cooper Hewitt"/>
                </a:rPr>
                <a:t>Redux</a:t>
              </a:r>
            </a:p>
            <a:p>
              <a:pPr>
                <a:lnSpc>
                  <a:spcPts val="4167"/>
                </a:lnSpc>
              </a:pPr>
              <a:r>
                <a:rPr lang="en-US" sz="3200" b="1" spc="27" dirty="0">
                  <a:solidFill>
                    <a:srgbClr val="C3EBE2"/>
                  </a:solidFill>
                  <a:latin typeface="Cooper Hewitt"/>
                </a:rPr>
                <a:t>Expo</a:t>
              </a:r>
            </a:p>
            <a:p>
              <a:pPr>
                <a:lnSpc>
                  <a:spcPts val="4167"/>
                </a:lnSpc>
              </a:pPr>
              <a:r>
                <a:rPr lang="en-US" sz="3200" b="1" spc="27" dirty="0">
                  <a:solidFill>
                    <a:srgbClr val="C3EBE2"/>
                  </a:solidFill>
                  <a:latin typeface="Cooper Hewitt"/>
                </a:rPr>
                <a:t>Visual Studio Code</a:t>
              </a:r>
            </a:p>
            <a:p>
              <a:pPr>
                <a:lnSpc>
                  <a:spcPts val="4167"/>
                </a:lnSpc>
              </a:pPr>
              <a:r>
                <a:rPr lang="en-US" sz="3200" b="1" spc="27" dirty="0">
                  <a:solidFill>
                    <a:srgbClr val="C3EBE2"/>
                  </a:solidFill>
                  <a:latin typeface="Cooper Hewitt"/>
                </a:rPr>
                <a:t>Photoshop</a:t>
              </a:r>
            </a:p>
            <a:p>
              <a:pPr>
                <a:lnSpc>
                  <a:spcPts val="4167"/>
                </a:lnSpc>
              </a:pPr>
              <a:r>
                <a:rPr lang="en-US" sz="3200" b="1" spc="27" dirty="0">
                  <a:solidFill>
                    <a:srgbClr val="C3EBE2"/>
                  </a:solidFill>
                  <a:latin typeface="Cooper Hewitt"/>
                </a:rPr>
                <a:t>Discord</a:t>
              </a: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  <p:pic>
        <p:nvPicPr>
          <p:cNvPr id="1026" name="Picture 2" descr="React Native – Wikipédia, a enciclopédia livre">
            <a:extLst>
              <a:ext uri="{FF2B5EF4-FFF2-40B4-BE49-F238E27FC236}">
                <a16:creationId xmlns:a16="http://schemas.microsoft.com/office/drawing/2014/main" id="{AC4F8E82-CD15-406B-92CF-C1F97797A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2" t="10984" r="20722" b="10984"/>
          <a:stretch/>
        </p:blipFill>
        <p:spPr bwMode="auto">
          <a:xfrm>
            <a:off x="8347044" y="2279076"/>
            <a:ext cx="1593912" cy="15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pload.wikimedia.org/wikipedia/commons/4/49/Red...">
            <a:extLst>
              <a:ext uri="{FF2B5EF4-FFF2-40B4-BE49-F238E27FC236}">
                <a16:creationId xmlns:a16="http://schemas.microsoft.com/office/drawing/2014/main" id="{F58CC82C-9E0D-47A0-B1FA-816FBA6F6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2678" y="4017750"/>
            <a:ext cx="2559465" cy="200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o criar bot no Discord | Plataformas Online | TechTudo">
            <a:extLst>
              <a:ext uri="{FF2B5EF4-FFF2-40B4-BE49-F238E27FC236}">
                <a16:creationId xmlns:a16="http://schemas.microsoft.com/office/drawing/2014/main" id="{0C783C0A-6B1F-454B-AF41-FF8248F80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8675" y="2095500"/>
            <a:ext cx="27527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ke Your VS Code Configuration Anywhere Easily with Settings Sync">
            <a:extLst>
              <a:ext uri="{FF2B5EF4-FFF2-40B4-BE49-F238E27FC236}">
                <a16:creationId xmlns:a16="http://schemas.microsoft.com/office/drawing/2014/main" id="{96954385-2733-47CA-A9A2-8FEA03E4D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1935" y="5676900"/>
            <a:ext cx="2559465" cy="255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xpo Client na App Store">
            <a:extLst>
              <a:ext uri="{FF2B5EF4-FFF2-40B4-BE49-F238E27FC236}">
                <a16:creationId xmlns:a16="http://schemas.microsoft.com/office/drawing/2014/main" id="{8D381AC2-02CB-4369-AB52-00245EBF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848350"/>
            <a:ext cx="234315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65" b="786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70269" y="5330903"/>
            <a:ext cx="6737726" cy="7234160"/>
            <a:chOff x="0" y="0"/>
            <a:chExt cx="8983635" cy="9645547"/>
          </a:xfrm>
        </p:grpSpPr>
        <p:sp>
          <p:nvSpPr>
            <p:cNvPr id="3" name="AutoShape 3"/>
            <p:cNvSpPr/>
            <p:nvPr/>
          </p:nvSpPr>
          <p:spPr>
            <a:xfrm rot="3790950">
              <a:off x="-917586" y="2706702"/>
              <a:ext cx="7721600" cy="2692400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4" name="AutoShape 4"/>
            <p:cNvSpPr/>
            <p:nvPr/>
          </p:nvSpPr>
          <p:spPr>
            <a:xfrm rot="1687673">
              <a:off x="1083351" y="5291996"/>
              <a:ext cx="7721600" cy="2692400"/>
            </a:xfrm>
            <a:prstGeom prst="rect">
              <a:avLst/>
            </a:prstGeom>
            <a:solidFill>
              <a:srgbClr val="C3EBE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560433" y="-2031093"/>
            <a:ext cx="6992778" cy="7161721"/>
            <a:chOff x="0" y="0"/>
            <a:chExt cx="9323704" cy="9548961"/>
          </a:xfrm>
        </p:grpSpPr>
        <p:sp>
          <p:nvSpPr>
            <p:cNvPr id="6" name="AutoShape 6"/>
            <p:cNvSpPr/>
            <p:nvPr/>
          </p:nvSpPr>
          <p:spPr>
            <a:xfrm rot="2212923">
              <a:off x="35297" y="2047724"/>
              <a:ext cx="7721600" cy="2692400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7" name="AutoShape 7"/>
            <p:cNvSpPr/>
            <p:nvPr/>
          </p:nvSpPr>
          <p:spPr>
            <a:xfrm rot="3696239">
              <a:off x="2442623" y="4166283"/>
              <a:ext cx="7721600" cy="2692400"/>
            </a:xfrm>
            <a:prstGeom prst="rect">
              <a:avLst/>
            </a:prstGeom>
            <a:solidFill>
              <a:srgbClr val="C3EBE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79537" y="2809379"/>
            <a:ext cx="15528925" cy="4668242"/>
            <a:chOff x="0" y="0"/>
            <a:chExt cx="20705233" cy="622432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0705233" cy="6224323"/>
              <a:chOff x="0" y="0"/>
              <a:chExt cx="17239109" cy="5182351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239109" cy="5182351"/>
              </a:xfrm>
              <a:custGeom>
                <a:avLst/>
                <a:gdLst/>
                <a:ahLst/>
                <a:cxnLst/>
                <a:rect l="l" t="t" r="r" b="b"/>
                <a:pathLst>
                  <a:path w="17239109" h="5182351">
                    <a:moveTo>
                      <a:pt x="0" y="0"/>
                    </a:moveTo>
                    <a:lnTo>
                      <a:pt x="0" y="5182351"/>
                    </a:lnTo>
                    <a:lnTo>
                      <a:pt x="17239109" y="5182351"/>
                    </a:lnTo>
                    <a:lnTo>
                      <a:pt x="17239109" y="0"/>
                    </a:lnTo>
                    <a:lnTo>
                      <a:pt x="0" y="0"/>
                    </a:lnTo>
                    <a:close/>
                    <a:moveTo>
                      <a:pt x="17178148" y="5121390"/>
                    </a:moveTo>
                    <a:lnTo>
                      <a:pt x="59690" y="5121390"/>
                    </a:lnTo>
                    <a:lnTo>
                      <a:pt x="59690" y="59690"/>
                    </a:lnTo>
                    <a:lnTo>
                      <a:pt x="17178148" y="59690"/>
                    </a:lnTo>
                    <a:lnTo>
                      <a:pt x="17178148" y="5121390"/>
                    </a:lnTo>
                    <a:close/>
                  </a:path>
                </a:pathLst>
              </a:custGeom>
              <a:solidFill>
                <a:srgbClr val="C3EBE2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1449650" y="906293"/>
              <a:ext cx="17805933" cy="299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537"/>
                </a:lnSpc>
              </a:pPr>
              <a:r>
                <a:rPr lang="en-US" sz="6567" spc="65">
                  <a:solidFill>
                    <a:srgbClr val="C3EBE2"/>
                  </a:solidFill>
                  <a:latin typeface="Cooper Hewitt"/>
                </a:rPr>
                <a:t>Design centrado no usuário significa trabalhar com seus usuários.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107250" y="4475033"/>
              <a:ext cx="10490733" cy="7370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3199" spc="319">
                  <a:solidFill>
                    <a:srgbClr val="FAFEFF"/>
                  </a:solidFill>
                  <a:latin typeface="Cooper Hewitt"/>
                </a:rPr>
                <a:t>DONALD NORMAN</a:t>
              </a:r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786" b="778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6457073">
            <a:off x="-4019003" y="4704417"/>
            <a:ext cx="10649429" cy="6043795"/>
          </a:xfrm>
          <a:prstGeom prst="rect">
            <a:avLst/>
          </a:prstGeom>
          <a:solidFill>
            <a:srgbClr val="224A51"/>
          </a:solidFill>
        </p:spPr>
      </p:sp>
      <p:sp>
        <p:nvSpPr>
          <p:cNvPr id="3" name="AutoShape 3"/>
          <p:cNvSpPr/>
          <p:nvPr/>
        </p:nvSpPr>
        <p:spPr>
          <a:xfrm rot="-4353831">
            <a:off x="-6449689" y="574690"/>
            <a:ext cx="14148093" cy="6113543"/>
          </a:xfrm>
          <a:prstGeom prst="rect">
            <a:avLst/>
          </a:prstGeom>
          <a:solidFill>
            <a:srgbClr val="C3EBE2"/>
          </a:solidFill>
        </p:spPr>
      </p:sp>
      <p:grpSp>
        <p:nvGrpSpPr>
          <p:cNvPr id="4" name="Group 4"/>
          <p:cNvGrpSpPr/>
          <p:nvPr/>
        </p:nvGrpSpPr>
        <p:grpSpPr>
          <a:xfrm>
            <a:off x="3189288" y="2253288"/>
            <a:ext cx="11909425" cy="5780425"/>
            <a:chOff x="0" y="0"/>
            <a:chExt cx="15879233" cy="7707233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5879233" cy="7707233"/>
              <a:chOff x="0" y="0"/>
              <a:chExt cx="13220997" cy="6417017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3220998" cy="6417017"/>
              </a:xfrm>
              <a:custGeom>
                <a:avLst/>
                <a:gdLst/>
                <a:ahLst/>
                <a:cxnLst/>
                <a:rect l="l" t="t" r="r" b="b"/>
                <a:pathLst>
                  <a:path w="13220998" h="6417017">
                    <a:moveTo>
                      <a:pt x="0" y="0"/>
                    </a:moveTo>
                    <a:lnTo>
                      <a:pt x="0" y="6417017"/>
                    </a:lnTo>
                    <a:lnTo>
                      <a:pt x="13220998" y="6417017"/>
                    </a:lnTo>
                    <a:lnTo>
                      <a:pt x="13220998" y="0"/>
                    </a:lnTo>
                    <a:lnTo>
                      <a:pt x="0" y="0"/>
                    </a:lnTo>
                    <a:close/>
                    <a:moveTo>
                      <a:pt x="13160037" y="6356057"/>
                    </a:moveTo>
                    <a:lnTo>
                      <a:pt x="59690" y="6356057"/>
                    </a:lnTo>
                    <a:lnTo>
                      <a:pt x="59690" y="59690"/>
                    </a:lnTo>
                    <a:lnTo>
                      <a:pt x="13160037" y="59690"/>
                    </a:lnTo>
                    <a:lnTo>
                      <a:pt x="13160037" y="6356057"/>
                    </a:lnTo>
                    <a:close/>
                  </a:path>
                </a:pathLst>
              </a:custGeom>
              <a:solidFill>
                <a:srgbClr val="C3EBE2"/>
              </a:solidFill>
            </p:spPr>
          </p:sp>
        </p:grpSp>
        <p:sp>
          <p:nvSpPr>
            <p:cNvPr id="7" name="TextBox 7"/>
            <p:cNvSpPr txBox="1"/>
            <p:nvPr/>
          </p:nvSpPr>
          <p:spPr>
            <a:xfrm>
              <a:off x="1589351" y="1412395"/>
              <a:ext cx="12700533" cy="798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9"/>
                </a:lnSpc>
              </a:pPr>
              <a:r>
                <a:rPr lang="en-US" sz="4400" spc="37" dirty="0">
                  <a:solidFill>
                    <a:srgbClr val="C3EBE2"/>
                  </a:solidFill>
                  <a:latin typeface="Cooper Hewitt Heavy Bold"/>
                </a:rPr>
                <a:t>USER EXPERIENCE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589351" y="2527216"/>
              <a:ext cx="12700533" cy="3542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4167"/>
                </a:lnSpc>
                <a:buFont typeface="Wingdings" panose="05000000000000000000" pitchFamily="2" charset="2"/>
                <a:buChar char="v"/>
              </a:pP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Design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Minimalista</a:t>
              </a:r>
              <a:endParaRPr lang="en-US" sz="3200" spc="27" dirty="0">
                <a:solidFill>
                  <a:srgbClr val="C3EBE2"/>
                </a:solidFill>
                <a:latin typeface="Cooper Hewitt"/>
              </a:endParaRPr>
            </a:p>
            <a:p>
              <a:pPr marL="457200" indent="-457200">
                <a:lnSpc>
                  <a:spcPts val="4167"/>
                </a:lnSpc>
                <a:buFont typeface="Wingdings" panose="05000000000000000000" pitchFamily="2" charset="2"/>
                <a:buChar char="v"/>
              </a:pP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Cores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neutras</a:t>
              </a:r>
              <a:endParaRPr lang="en-US" sz="3200" spc="27" dirty="0">
                <a:solidFill>
                  <a:srgbClr val="C3EBE2"/>
                </a:solidFill>
                <a:latin typeface="Cooper Hewitt"/>
              </a:endParaRPr>
            </a:p>
            <a:p>
              <a:pPr marL="457200" indent="-457200">
                <a:lnSpc>
                  <a:spcPts val="4167"/>
                </a:lnSpc>
                <a:buFont typeface="Wingdings" panose="05000000000000000000" pitchFamily="2" charset="2"/>
                <a:buChar char="v"/>
              </a:pP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Botões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 de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controle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nos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 quadrantes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inferiores</a:t>
              </a:r>
              <a:endParaRPr lang="en-US" sz="3200" spc="27" dirty="0">
                <a:solidFill>
                  <a:srgbClr val="C3EBE2"/>
                </a:solidFill>
                <a:latin typeface="Cooper Hewitt"/>
              </a:endParaRPr>
            </a:p>
            <a:p>
              <a:pPr marL="457200" indent="-457200">
                <a:lnSpc>
                  <a:spcPts val="4167"/>
                </a:lnSpc>
                <a:buFont typeface="Wingdings" panose="05000000000000000000" pitchFamily="2" charset="2"/>
                <a:buChar char="v"/>
              </a:pP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Função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 Drag and Drop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nas</a:t>
              </a:r>
              <a:r>
                <a:rPr lang="en-US" sz="3200" spc="27" dirty="0">
                  <a:solidFill>
                    <a:srgbClr val="C3EBE2"/>
                  </a:solidFill>
                  <a:latin typeface="Cooper Hewitt"/>
                </a:rPr>
                <a:t> </a:t>
              </a:r>
              <a:r>
                <a:rPr lang="en-US" sz="3200" spc="27" dirty="0" err="1">
                  <a:solidFill>
                    <a:srgbClr val="C3EBE2"/>
                  </a:solidFill>
                  <a:latin typeface="Cooper Hewitt"/>
                </a:rPr>
                <a:t>variáveis</a:t>
              </a:r>
              <a:endParaRPr lang="en-US" sz="3200" spc="27" dirty="0">
                <a:solidFill>
                  <a:srgbClr val="C3EBE2"/>
                </a:solidFill>
                <a:latin typeface="Cooper Hewitt"/>
              </a:endParaRPr>
            </a:p>
            <a:p>
              <a:pPr>
                <a:lnSpc>
                  <a:spcPts val="4167"/>
                </a:lnSpc>
              </a:pPr>
              <a:endParaRPr lang="en-US" sz="2778" spc="27" dirty="0">
                <a:solidFill>
                  <a:srgbClr val="C3EBE2"/>
                </a:solidFill>
                <a:latin typeface="Cooper Hewitt"/>
              </a:endParaRPr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3EB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6246" y="-2453003"/>
            <a:ext cx="8980348" cy="15100011"/>
            <a:chOff x="0" y="0"/>
            <a:chExt cx="11973797" cy="20133348"/>
          </a:xfrm>
        </p:grpSpPr>
        <p:sp>
          <p:nvSpPr>
            <p:cNvPr id="3" name="AutoShape 3"/>
            <p:cNvSpPr/>
            <p:nvPr/>
          </p:nvSpPr>
          <p:spPr>
            <a:xfrm rot="4388310">
              <a:off x="-1616649" y="4113567"/>
              <a:ext cx="12746201" cy="5593553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4" name="AutoShape 4"/>
            <p:cNvSpPr/>
            <p:nvPr/>
          </p:nvSpPr>
          <p:spPr>
            <a:xfrm rot="6645069">
              <a:off x="-1482085" y="8310881"/>
              <a:ext cx="14937967" cy="7144614"/>
            </a:xfrm>
            <a:prstGeom prst="rect">
              <a:avLst/>
            </a:pr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rcRect l="1" t="29474" r="623" b="29771"/>
          <a:stretch/>
        </p:blipFill>
        <p:spPr>
          <a:xfrm>
            <a:off x="2002609" y="4838699"/>
            <a:ext cx="5266916" cy="2160000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476168" y="732204"/>
            <a:ext cx="4458848" cy="8822592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2326" t="3013" r="-2375" b="291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1C6A63D8-FE41-4AFE-90A4-2E3E269BC2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154" b="93846" l="10000" r="90000">
                        <a14:foregroundMark x1="38462" y1="8077" x2="59615" y2="6154"/>
                        <a14:foregroundMark x1="22115" y1="90000" x2="26731" y2="65000"/>
                        <a14:foregroundMark x1="26731" y1="65000" x2="22115" y2="14808"/>
                        <a14:foregroundMark x1="44231" y1="93846" x2="60577" y2="928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687" y="1882539"/>
            <a:ext cx="1992423" cy="18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6246" y="-2453003"/>
            <a:ext cx="8980348" cy="15100011"/>
            <a:chOff x="0" y="0"/>
            <a:chExt cx="11973797" cy="20133348"/>
          </a:xfrm>
        </p:grpSpPr>
        <p:sp>
          <p:nvSpPr>
            <p:cNvPr id="3" name="AutoShape 3"/>
            <p:cNvSpPr/>
            <p:nvPr/>
          </p:nvSpPr>
          <p:spPr>
            <a:xfrm rot="4388310">
              <a:off x="-1616649" y="4113567"/>
              <a:ext cx="12746201" cy="5593553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4" name="AutoShape 4"/>
            <p:cNvSpPr/>
            <p:nvPr/>
          </p:nvSpPr>
          <p:spPr>
            <a:xfrm rot="6645069">
              <a:off x="-1482085" y="8310881"/>
              <a:ext cx="14937967" cy="7144614"/>
            </a:xfrm>
            <a:prstGeom prst="rect">
              <a:avLst/>
            </a:pr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9D9FF6F-EF7C-4C45-8331-160E8EAE0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7"/>
          <a:stretch/>
        </p:blipFill>
        <p:spPr>
          <a:xfrm>
            <a:off x="3276600" y="1790700"/>
            <a:ext cx="10287000" cy="8496300"/>
          </a:xfrm>
          <a:prstGeom prst="rect">
            <a:avLst/>
          </a:prstGeom>
        </p:spPr>
      </p:pic>
      <p:sp>
        <p:nvSpPr>
          <p:cNvPr id="21" name="TextBox 8">
            <a:extLst>
              <a:ext uri="{FF2B5EF4-FFF2-40B4-BE49-F238E27FC236}">
                <a16:creationId xmlns:a16="http://schemas.microsoft.com/office/drawing/2014/main" id="{2F3BD701-EBFC-452B-A705-72925A45EACD}"/>
              </a:ext>
            </a:extLst>
          </p:cNvPr>
          <p:cNvSpPr txBox="1"/>
          <p:nvPr/>
        </p:nvSpPr>
        <p:spPr>
          <a:xfrm>
            <a:off x="1600200" y="647700"/>
            <a:ext cx="13526370" cy="140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240" normalizeH="0" baseline="0" noProof="0" dirty="0" err="1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Hewitt Heavy"/>
                <a:ea typeface="+mn-ea"/>
                <a:cs typeface="+mn-cs"/>
              </a:rPr>
              <a:t>Tipos</a:t>
            </a:r>
            <a:r>
              <a:rPr kumimoji="0" lang="en-US" sz="11500" b="1" i="0" u="none" strike="noStrike" kern="1200" cap="none" spc="240" normalizeH="0" baseline="0" noProof="0" dirty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Hewitt Heavy"/>
                <a:ea typeface="+mn-ea"/>
                <a:cs typeface="+mn-cs"/>
              </a:rPr>
              <a:t> de </a:t>
            </a:r>
            <a:r>
              <a:rPr kumimoji="0" lang="en-US" sz="11500" b="1" i="0" u="none" strike="noStrike" kern="1200" cap="none" spc="240" normalizeH="0" baseline="0" noProof="0" dirty="0" err="1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Hewitt Heavy"/>
                <a:ea typeface="+mn-ea"/>
                <a:cs typeface="+mn-cs"/>
              </a:rPr>
              <a:t>Viga</a:t>
            </a:r>
            <a:endParaRPr kumimoji="0" lang="en-US" sz="11500" b="1" i="0" u="none" strike="noStrike" kern="1200" cap="none" spc="24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oper Hewitt Heavy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0F3079C-0D78-4C89-BAE9-48E6706328BF}"/>
              </a:ext>
            </a:extLst>
          </p:cNvPr>
          <p:cNvSpPr/>
          <p:nvPr/>
        </p:nvSpPr>
        <p:spPr>
          <a:xfrm>
            <a:off x="3429000" y="1790700"/>
            <a:ext cx="9753600" cy="1600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E4618480-1A4B-4B58-8AE2-4EF4C9BA7FEC}"/>
              </a:ext>
            </a:extLst>
          </p:cNvPr>
          <p:cNvSpPr/>
          <p:nvPr/>
        </p:nvSpPr>
        <p:spPr>
          <a:xfrm>
            <a:off x="3352800" y="5219700"/>
            <a:ext cx="9753600" cy="1600200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452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96246" y="-2453003"/>
            <a:ext cx="8980348" cy="15100011"/>
            <a:chOff x="0" y="0"/>
            <a:chExt cx="11973797" cy="20133348"/>
          </a:xfrm>
        </p:grpSpPr>
        <p:sp>
          <p:nvSpPr>
            <p:cNvPr id="3" name="AutoShape 3"/>
            <p:cNvSpPr/>
            <p:nvPr/>
          </p:nvSpPr>
          <p:spPr>
            <a:xfrm rot="4388310">
              <a:off x="-1616649" y="4113567"/>
              <a:ext cx="12746201" cy="5593553"/>
            </a:xfrm>
            <a:prstGeom prst="rect">
              <a:avLst/>
            </a:prstGeom>
            <a:solidFill>
              <a:srgbClr val="FAFEFF"/>
            </a:solidFill>
          </p:spPr>
        </p:sp>
        <p:sp>
          <p:nvSpPr>
            <p:cNvPr id="4" name="AutoShape 4"/>
            <p:cNvSpPr/>
            <p:nvPr/>
          </p:nvSpPr>
          <p:spPr>
            <a:xfrm rot="6645069">
              <a:off x="-1482085" y="8310881"/>
              <a:ext cx="14937967" cy="7144614"/>
            </a:xfrm>
            <a:prstGeom prst="rect">
              <a:avLst/>
            </a:prstGeom>
            <a:solidFill>
              <a:srgbClr val="2E414D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6505807" y="8543279"/>
            <a:ext cx="1506986" cy="15069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31EBA63-129F-4457-B1DC-817F71419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385" y="2552700"/>
            <a:ext cx="3410500" cy="720000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41150BC-D6B1-4257-9785-81A8EE671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337" y="2552700"/>
            <a:ext cx="3410500" cy="72000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5436F85-E6BE-4B71-9964-7FC131026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289" y="2552700"/>
            <a:ext cx="3410500" cy="7200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A6B1C38-B7E2-4EB0-ACFA-A209C5EA29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78" y="2552700"/>
            <a:ext cx="3410500" cy="7200000"/>
          </a:xfrm>
          <a:prstGeom prst="rect">
            <a:avLst/>
          </a:prstGeom>
        </p:spPr>
      </p:pic>
      <p:sp>
        <p:nvSpPr>
          <p:cNvPr id="26" name="TextBox 8">
            <a:extLst>
              <a:ext uri="{FF2B5EF4-FFF2-40B4-BE49-F238E27FC236}">
                <a16:creationId xmlns:a16="http://schemas.microsoft.com/office/drawing/2014/main" id="{F499F0DC-2C39-4B52-8359-3211DB59517D}"/>
              </a:ext>
            </a:extLst>
          </p:cNvPr>
          <p:cNvSpPr txBox="1"/>
          <p:nvPr/>
        </p:nvSpPr>
        <p:spPr>
          <a:xfrm>
            <a:off x="299479" y="647700"/>
            <a:ext cx="15174406" cy="140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240" normalizeH="0" baseline="0" noProof="0" dirty="0" err="1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oper Hewitt Heavy"/>
                <a:ea typeface="+mn-ea"/>
                <a:cs typeface="+mn-cs"/>
              </a:rPr>
              <a:t>Exemplos</a:t>
            </a:r>
            <a:endParaRPr kumimoji="0" lang="en-US" sz="11500" b="1" i="0" u="none" strike="noStrike" kern="1200" cap="none" spc="240" normalizeH="0" baseline="0" noProof="0" dirty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ooper Hewitt Heavy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48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275</Words>
  <Application>Microsoft Office PowerPoint</Application>
  <PresentationFormat>Personalizar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7" baseType="lpstr">
      <vt:lpstr>Cooper Hewitt Bold</vt:lpstr>
      <vt:lpstr>Cooper Hewitt Heavy Bold</vt:lpstr>
      <vt:lpstr>Wingdings</vt:lpstr>
      <vt:lpstr>Arial</vt:lpstr>
      <vt:lpstr>Cooper Hewitt</vt:lpstr>
      <vt:lpstr>Open Sans</vt:lpstr>
      <vt:lpstr>Bodoni FLF</vt:lpstr>
      <vt:lpstr>Calibri</vt:lpstr>
      <vt:lpstr>Cooper Hewitt Heavy</vt:lpstr>
      <vt:lpstr>Cambria Math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Ferramentas escolhidas para o desenvolvimento</dc:title>
  <dc:creator>Murilo Araujo</dc:creator>
  <cp:lastModifiedBy>Murilo Araujo</cp:lastModifiedBy>
  <cp:revision>5</cp:revision>
  <dcterms:created xsi:type="dcterms:W3CDTF">2006-08-16T00:00:00Z</dcterms:created>
  <dcterms:modified xsi:type="dcterms:W3CDTF">2020-06-22T19:59:15Z</dcterms:modified>
  <dc:identifier>DAD_5ir8jfg</dc:identifier>
</cp:coreProperties>
</file>